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67" r:id="rId4"/>
    <p:sldId id="268" r:id="rId5"/>
    <p:sldId id="258" r:id="rId6"/>
    <p:sldId id="260" r:id="rId7"/>
    <p:sldId id="261" r:id="rId8"/>
    <p:sldId id="262" r:id="rId9"/>
    <p:sldId id="279" r:id="rId10"/>
    <p:sldId id="263" r:id="rId11"/>
    <p:sldId id="259" r:id="rId12"/>
    <p:sldId id="269" r:id="rId13"/>
    <p:sldId id="266" r:id="rId14"/>
    <p:sldId id="270" r:id="rId15"/>
    <p:sldId id="272" r:id="rId16"/>
    <p:sldId id="281" r:id="rId17"/>
    <p:sldId id="271" r:id="rId18"/>
    <p:sldId id="278" r:id="rId19"/>
    <p:sldId id="274" r:id="rId20"/>
    <p:sldId id="277" r:id="rId21"/>
    <p:sldId id="276" r:id="rId22"/>
    <p:sldId id="275" r:id="rId2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0FFFF"/>
    <a:srgbClr val="03C99A"/>
    <a:srgbClr val="E69A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showGuides="1">
      <p:cViewPr varScale="1">
        <p:scale>
          <a:sx n="122" d="100"/>
          <a:sy n="122" d="100"/>
        </p:scale>
        <p:origin x="89"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rgbClr val="E69A02"/>
        </a:solidFill>
      </dgm:spPr>
      <dgm:t>
        <a:bodyPr/>
        <a:lstStyle/>
        <a:p>
          <a:r>
            <a:rPr lang="en-US" dirty="0">
              <a:latin typeface="Palatino Linotype" panose="02040502050505030304" pitchFamily="18" charset="0"/>
            </a:rPr>
            <a:t>1. Introduction &amp; Business Understanding</a:t>
          </a: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chemeClr val="accent3">
            <a:lumMod val="60000"/>
            <a:lumOff val="40000"/>
          </a:schemeClr>
        </a:solidFill>
      </dgm:spPr>
      <dgm:t>
        <a:bodyPr/>
        <a:lstStyle/>
        <a:p>
          <a:r>
            <a:rPr lang="en-US" dirty="0">
              <a:latin typeface="Palatino Linotype" panose="02040502050505030304" pitchFamily="18" charset="0"/>
            </a:rPr>
            <a:t>2. Business Problem</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9D0ACD6C-D9E4-413C-9C0C-DF2E5B4C8784}">
      <dgm:prSet phldrT="[Text]"/>
      <dgm:spPr>
        <a:solidFill>
          <a:schemeClr val="accent2">
            <a:lumMod val="40000"/>
            <a:lumOff val="60000"/>
          </a:schemeClr>
        </a:solidFill>
      </dgm:spPr>
      <dgm:t>
        <a:bodyPr/>
        <a:lstStyle/>
        <a:p>
          <a:r>
            <a:rPr lang="en-US" dirty="0">
              <a:latin typeface="Palatino Linotype" panose="02040502050505030304" pitchFamily="18" charset="0"/>
            </a:rPr>
            <a:t>5. Modeling: </a:t>
          </a:r>
          <a:r>
            <a:rPr lang="en-US" i="1" dirty="0">
              <a:latin typeface="Palatino Linotype" panose="02040502050505030304" pitchFamily="18" charset="0"/>
            </a:rPr>
            <a:t>Classification &amp; Time-Series</a:t>
          </a:r>
          <a:r>
            <a:rPr lang="en-US" dirty="0">
              <a:latin typeface="Palatino Linotype" panose="02040502050505030304" pitchFamily="18" charset="0"/>
            </a:rPr>
            <a:t> </a:t>
          </a:r>
        </a:p>
      </dgm:t>
    </dgm:pt>
    <dgm:pt modelId="{629868FC-AF41-432C-8CBF-C9D2071E19BD}" type="parTrans" cxnId="{C98BBCBF-FD30-402C-917A-474CABDB1A51}">
      <dgm:prSet/>
      <dgm:spPr/>
      <dgm:t>
        <a:bodyPr/>
        <a:lstStyle/>
        <a:p>
          <a:endParaRPr lang="en-US"/>
        </a:p>
      </dgm:t>
    </dgm:pt>
    <dgm:pt modelId="{7A4829AF-1FA8-4B44-A6DF-0CAD5B9AB9D2}" type="sibTrans" cxnId="{C98BBCBF-FD30-402C-917A-474CABDB1A51}">
      <dgm:prSet/>
      <dgm:spPr/>
      <dgm:t>
        <a:bodyPr/>
        <a:lstStyle/>
        <a:p>
          <a:endParaRPr lang="en-US"/>
        </a:p>
      </dgm:t>
    </dgm:pt>
    <dgm:pt modelId="{07BCC3E9-10F1-4CA4-8550-1C66002474C6}">
      <dgm:prSet phldrT="[Text]"/>
      <dgm:spPr/>
    </dgm:pt>
    <dgm:pt modelId="{36D24AA7-0053-408D-8ED6-502C88227379}" type="parTrans" cxnId="{C53F6277-2185-4138-8830-9E48D4C87430}">
      <dgm:prSet/>
      <dgm:spPr/>
      <dgm:t>
        <a:bodyPr/>
        <a:lstStyle/>
        <a:p>
          <a:endParaRPr lang="en-US"/>
        </a:p>
      </dgm:t>
    </dgm:pt>
    <dgm:pt modelId="{8CB288D8-B8AD-45F2-B543-A31AB0AE6E93}" type="sibTrans" cxnId="{C53F6277-2185-4138-8830-9E48D4C87430}">
      <dgm:prSet/>
      <dgm:spPr/>
      <dgm:t>
        <a:bodyPr/>
        <a:lstStyle/>
        <a:p>
          <a:endParaRPr lang="en-US"/>
        </a:p>
      </dgm:t>
    </dgm:pt>
    <dgm:pt modelId="{2FC1F89C-96B5-438D-91EE-9283AEF3B03E}">
      <dgm:prSet phldrT="[Text]"/>
      <dgm:spPr/>
    </dgm:pt>
    <dgm:pt modelId="{DE835B5C-2887-43CC-974F-2A89D9018E5D}" type="parTrans" cxnId="{7F59D69A-BEE7-4C9D-B78C-458A19ABFA10}">
      <dgm:prSet/>
      <dgm:spPr/>
      <dgm:t>
        <a:bodyPr/>
        <a:lstStyle/>
        <a:p>
          <a:endParaRPr lang="en-US"/>
        </a:p>
      </dgm:t>
    </dgm:pt>
    <dgm:pt modelId="{0A7BB46A-8222-46FB-BF9A-45EA7B7DC32E}" type="sibTrans" cxnId="{7F59D69A-BEE7-4C9D-B78C-458A19ABFA10}">
      <dgm:prSet/>
      <dgm:spPr/>
      <dgm:t>
        <a:bodyPr/>
        <a:lstStyle/>
        <a:p>
          <a:endParaRPr lang="en-US"/>
        </a:p>
      </dgm:t>
    </dgm:pt>
    <dgm:pt modelId="{2CF34A43-C60B-456A-85A1-BBB49403C9AA}">
      <dgm:prSet phldrT="[Text]" custLinFactNeighborX="0" custLinFactNeighborY="1464"/>
      <dgm:spPr/>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D0929D68-917B-42E8-84E8-A673BB0E5F2C}">
      <dgm:prSet phldrT="[Text]" custLinFactNeighborX="0" custLinFactNeighborY="1464"/>
      <dgm:spPr/>
    </dgm:pt>
    <dgm:pt modelId="{7D087E64-ECE7-45CC-883C-5D9C13B50E17}" type="parTrans" cxnId="{C640E45C-B76A-4D86-9FB5-1C74C54CBB91}">
      <dgm:prSet/>
      <dgm:spPr/>
      <dgm:t>
        <a:bodyPr/>
        <a:lstStyle/>
        <a:p>
          <a:endParaRPr lang="en-US"/>
        </a:p>
      </dgm:t>
    </dgm:pt>
    <dgm:pt modelId="{32CCAAD5-B2D3-40CC-BDBC-8FA30B7AC669}" type="sibTrans" cxnId="{C640E45C-B76A-4D86-9FB5-1C74C54CBB91}">
      <dgm:prSet/>
      <dgm:spPr/>
      <dgm:t>
        <a:bodyPr/>
        <a:lstStyle/>
        <a:p>
          <a:endParaRPr lang="en-US"/>
        </a:p>
      </dgm:t>
    </dgm:pt>
    <dgm:pt modelId="{5E38BAAB-C2C7-4529-82D7-F5EFFA1A5EF5}">
      <dgm:prSet phldrT="[Text]"/>
      <dgm:spPr>
        <a:solidFill>
          <a:schemeClr val="accent1">
            <a:lumMod val="40000"/>
            <a:lumOff val="60000"/>
          </a:schemeClr>
        </a:solidFill>
      </dgm:spPr>
      <dgm:t>
        <a:bodyPr/>
        <a:lstStyle/>
        <a:p>
          <a:r>
            <a:rPr lang="en-US" dirty="0">
              <a:latin typeface="Palatino Linotype" panose="02040502050505030304" pitchFamily="18" charset="0"/>
            </a:rPr>
            <a:t>3. Data Understanding</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875EB9B8-D556-4AB9-AD14-FD4B6D11B028}">
      <dgm:prSet phldrT="[Text]"/>
      <dgm:spPr>
        <a:solidFill>
          <a:schemeClr val="accent1">
            <a:lumMod val="60000"/>
            <a:lumOff val="40000"/>
          </a:schemeClr>
        </a:solidFill>
      </dgm:spPr>
      <dgm:t>
        <a:bodyPr/>
        <a:lstStyle/>
        <a:p>
          <a:r>
            <a:rPr lang="en-US" dirty="0">
              <a:latin typeface="Palatino Linotype" panose="02040502050505030304" pitchFamily="18" charset="0"/>
            </a:rPr>
            <a:t>4. Initial Analysis</a:t>
          </a:r>
        </a:p>
      </dgm:t>
    </dgm:pt>
    <dgm:pt modelId="{AEFA165A-C0F3-4768-9D3E-7CB2492D3C19}" type="parTrans" cxnId="{B0E52983-21F8-4434-A627-420E965BF26E}">
      <dgm:prSet/>
      <dgm:spPr/>
      <dgm:t>
        <a:bodyPr/>
        <a:lstStyle/>
        <a:p>
          <a:endParaRPr lang="en-US"/>
        </a:p>
      </dgm:t>
    </dgm:pt>
    <dgm:pt modelId="{E14BD5A5-6597-4138-9BC7-4D1D859FBC64}" type="sibTrans" cxnId="{B0E52983-21F8-4434-A627-420E965BF26E}">
      <dgm:prSet/>
      <dgm:spPr/>
      <dgm:t>
        <a:bodyPr/>
        <a:lstStyle/>
        <a:p>
          <a:endParaRPr lang="en-US"/>
        </a:p>
      </dgm:t>
    </dgm:pt>
    <dgm:pt modelId="{E9DEA633-E579-47A3-A8F0-575BA9F4F97B}">
      <dgm:prSet phldrT="[Text]"/>
      <dgm:spPr/>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NeighborX="0" custLinFactNeighborY="1464">
        <dgm:presLayoutVars>
          <dgm:bulletEnabled val="1"/>
        </dgm:presLayoutVars>
      </dgm:prSet>
      <dgm:spPr/>
    </dgm:pt>
    <dgm:pt modelId="{2EA403C9-0D15-41E2-A24F-5D15878C7FA1}" type="pres">
      <dgm:prSet presAssocID="{E7102A0E-B32A-4330-B84F-20DC404DD8AF}" presName="FiveConn_1-2" presStyleLbl="fgAccFollowNode1" presStyleIdx="0" presStyleCnt="4">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NeighborX="-8936" custLinFactNeighborY="1557">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4" destOrd="0" parTransId="{BF27AE7F-34D8-4BCF-AB9A-619ACECB409E}" sibTransId="{58207B03-F078-4549-B835-E1985CFDAA88}"/>
    <dgm:cxn modelId="{7D3E152D-E130-4C00-8767-B965FA3F1158}" type="presOf" srcId="{875EB9B8-D556-4AB9-AD14-FD4B6D11B028}" destId="{F441B5FB-7FE3-4486-9A3D-E2DA6B0B94DA}"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640E45C-B76A-4D86-9FB5-1C74C54CBB91}" srcId="{E7102A0E-B32A-4330-B84F-20DC404DD8AF}" destId="{D0929D68-917B-42E8-84E8-A673BB0E5F2C}" srcOrd="7" destOrd="0" parTransId="{7D087E64-ECE7-45CC-883C-5D9C13B50E17}" sibTransId="{32CCAAD5-B2D3-40CC-BDBC-8FA30B7AC669}"/>
    <dgm:cxn modelId="{C7EFEE6C-0D5A-48EF-ACA8-2E64E28EBAD1}" srcId="{E7102A0E-B32A-4330-B84F-20DC404DD8AF}" destId="{2CF34A43-C60B-456A-85A1-BBB49403C9AA}" srcOrd="19"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965F2253-8459-4B99-8E07-9CB8455C38ED}" type="presOf" srcId="{E14BD5A5-6597-4138-9BC7-4D1D859FBC64}" destId="{25F33045-115E-487B-BE78-E6984253A520}" srcOrd="0" destOrd="0" presId="urn:microsoft.com/office/officeart/2005/8/layout/vProcess5"/>
    <dgm:cxn modelId="{D0500F54-0B94-46BC-8735-DDA6B9889880}" srcId="{E7102A0E-B32A-4330-B84F-20DC404DD8AF}" destId="{68E4E7FE-1F8B-4FD7-8CAE-9114049BC6AA}" srcOrd="13" destOrd="0" parTransId="{3CDA5A49-B7B3-4107-8BA7-69CB235D5957}" sibTransId="{BB7E40F7-D3CD-48D7-8C3F-420CFD17D8DF}"/>
    <dgm:cxn modelId="{C53F6277-2185-4138-8830-9E48D4C87430}" srcId="{E7102A0E-B32A-4330-B84F-20DC404DD8AF}" destId="{07BCC3E9-10F1-4CA4-8550-1C66002474C6}" srcOrd="5" destOrd="0" parTransId="{36D24AA7-0053-408D-8ED6-502C88227379}" sibTransId="{8CB288D8-B8AD-45F2-B543-A31AB0AE6E93}"/>
    <dgm:cxn modelId="{9A78C479-E487-4112-9E87-4CB8F522B8FA}" type="presOf" srcId="{F38A3FB9-1256-4E10-801D-710CA47972BF}" destId="{2EA403C9-0D15-41E2-A24F-5D15878C7FA1}" srcOrd="0" destOrd="0" presId="urn:microsoft.com/office/officeart/2005/8/layout/vProcess5"/>
    <dgm:cxn modelId="{43BD737D-6597-458D-A8F9-878A2C457FB3}" type="presOf" srcId="{875EB9B8-D556-4AB9-AD14-FD4B6D11B028}" destId="{010D5E6A-4B95-41C9-BA09-39B450ED0FE4}" srcOrd="1" destOrd="0" presId="urn:microsoft.com/office/officeart/2005/8/layout/vProcess5"/>
    <dgm:cxn modelId="{B0E52983-21F8-4434-A627-420E965BF26E}" srcId="{E7102A0E-B32A-4330-B84F-20DC404DD8AF}" destId="{875EB9B8-D556-4AB9-AD14-FD4B6D11B028}" srcOrd="3" destOrd="0" parTransId="{AEFA165A-C0F3-4768-9D3E-7CB2492D3C19}" sibTransId="{E14BD5A5-6597-4138-9BC7-4D1D859FBC64}"/>
    <dgm:cxn modelId="{A8E76292-540C-43D4-82FC-26978C2B0503}" srcId="{E7102A0E-B32A-4330-B84F-20DC404DD8AF}" destId="{E9DEA633-E579-47A3-A8F0-575BA9F4F97B}" srcOrd="8" destOrd="0" parTransId="{AECB3C73-03DF-4962-B425-1D2009963830}" sibTransId="{39CFBA8A-CF58-4B63-969B-F07718FF848B}"/>
    <dgm:cxn modelId="{64CA6695-E309-40EE-AD90-7CF25CFF95D1}" srcId="{E7102A0E-B32A-4330-B84F-20DC404DD8AF}" destId="{BFDE8B22-2A17-4755-B001-E1AD99B47935}" srcOrd="10" destOrd="0" parTransId="{D2878BD9-F555-47A3-9693-19B121DE7625}" sibTransId="{48AB9ADF-E4BB-4192-959A-6C64BE1518BA}"/>
    <dgm:cxn modelId="{D4F86996-A448-48F8-B254-A41B9CF7DB34}" srcId="{E7102A0E-B32A-4330-B84F-20DC404DD8AF}" destId="{E66E915C-1141-46FC-A51A-5D29DD925137}" srcOrd="16" destOrd="0" parTransId="{F767EE51-C1AF-4233-AAB0-37E7D6CC7379}" sibTransId="{C7293785-EA5D-4FAA-A816-77376463A9AC}"/>
    <dgm:cxn modelId="{7F59D69A-BEE7-4C9D-B78C-458A19ABFA10}" srcId="{E7102A0E-B32A-4330-B84F-20DC404DD8AF}" destId="{2FC1F89C-96B5-438D-91EE-9283AEF3B03E}" srcOrd="6" destOrd="0" parTransId="{DE835B5C-2887-43CC-974F-2A89D9018E5D}" sibTransId="{0A7BB46A-8222-46FB-BF9A-45EA7B7DC32E}"/>
    <dgm:cxn modelId="{8CB6F59F-D4AA-443E-9DFD-8BE982D5780E}" srcId="{E7102A0E-B32A-4330-B84F-20DC404DD8AF}" destId="{D984CA3C-ED22-475E-9C96-26ECB5DED1B1}" srcOrd="18" destOrd="0" parTransId="{5D63CFF0-43EE-4A48-B478-A6CCF06BAAE1}" sibTransId="{FC89A65C-B565-4CF2-B1FE-273E5390C147}"/>
    <dgm:cxn modelId="{5E0D13A3-5B5F-4213-9261-BDFAEB9FB33C}" type="presOf" srcId="{9D0ACD6C-D9E4-413C-9C0C-DF2E5B4C8784}" destId="{8BB302AF-CE4B-4CBA-A33F-B112F95EB237}" srcOrd="0" destOrd="0" presId="urn:microsoft.com/office/officeart/2005/8/layout/vProcess5"/>
    <dgm:cxn modelId="{195774B3-9CB1-42F4-AA2A-341310E88F42}" srcId="{E7102A0E-B32A-4330-B84F-20DC404DD8AF}" destId="{E1E00447-6B37-4C8F-B7CD-3DA7529B6FD6}" srcOrd="15" destOrd="0" parTransId="{7E12520C-C67C-46A3-BE00-D33A02F5CDCE}" sibTransId="{6D18677F-76A7-44C1-9A13-4A682E95FEE7}"/>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12" destOrd="0" parTransId="{96C35276-20B2-4C47-81E3-EF9E61A0BB55}" sibTransId="{FBF9ADF0-2F8F-48F9-B704-60372D3B93EF}"/>
    <dgm:cxn modelId="{C98BBCBF-FD30-402C-917A-474CABDB1A51}" srcId="{E7102A0E-B32A-4330-B84F-20DC404DD8AF}" destId="{9D0ACD6C-D9E4-413C-9C0C-DF2E5B4C8784}" srcOrd="4" destOrd="0" parTransId="{629868FC-AF41-432C-8CBF-C9D2071E19BD}" sibTransId="{7A4829AF-1FA8-4B44-A6DF-0CAD5B9AB9D2}"/>
    <dgm:cxn modelId="{683759C1-1C9F-4ACF-89DF-7A3081AB97F5}" srcId="{E7102A0E-B32A-4330-B84F-20DC404DD8AF}" destId="{81DBCA4E-CE79-4C26-8437-F6CAF27C8E56}" srcOrd="11"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9" destOrd="0" parTransId="{4C20156D-36B1-47E0-A917-C72AC98E59C9}" sibTransId="{E7BF9B17-EA5C-49BE-80F7-092BA5AFA967}"/>
    <dgm:cxn modelId="{F38DF1C9-502A-47E6-8180-4A115FEAB87A}" type="presOf" srcId="{9D0ACD6C-D9E4-413C-9C0C-DF2E5B4C8784}" destId="{68691B8F-3948-40A1-A7C7-1F2D52C3E1EC}" srcOrd="1" destOrd="0" presId="urn:microsoft.com/office/officeart/2005/8/layout/vProcess5"/>
    <dgm:cxn modelId="{5F5AF4DB-F28A-4761-83B6-D6F335B75023}" srcId="{E7102A0E-B32A-4330-B84F-20DC404DD8AF}" destId="{E4895839-D145-45C5-85C6-E50072F753E9}" srcOrd="17"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chemeClr val="accent2">
            <a:lumMod val="60000"/>
            <a:lumOff val="40000"/>
          </a:schemeClr>
        </a:solidFill>
      </dgm:spPr>
      <dgm:t>
        <a:bodyPr/>
        <a:lstStyle/>
        <a:p>
          <a:r>
            <a:rPr lang="en-US" dirty="0">
              <a:latin typeface="Palatino Linotype" panose="02040502050505030304" pitchFamily="18" charset="0"/>
            </a:rPr>
            <a:t>6. Results</a:t>
          </a:r>
          <a:endParaRPr lang="en-US" i="1" dirty="0">
            <a:latin typeface="Palatino Linotype" panose="02040502050505030304" pitchFamily="18" charset="0"/>
          </a:endParaRP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rgbClr val="03C99A"/>
        </a:solidFill>
      </dgm:spPr>
      <dgm:t>
        <a:bodyPr/>
        <a:lstStyle/>
        <a:p>
          <a:r>
            <a:rPr lang="en-US" dirty="0">
              <a:latin typeface="Palatino Linotype" panose="02040502050505030304" pitchFamily="18" charset="0"/>
            </a:rPr>
            <a:t>7. Species-Specific Diagnostic Tool Proposal</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9D0ACD6C-D9E4-413C-9C0C-DF2E5B4C8784}">
      <dgm:prSet phldrT="[Text]"/>
      <dgm:spPr>
        <a:solidFill>
          <a:srgbClr val="00B0F0"/>
        </a:solidFill>
      </dgm:spPr>
      <dgm:t>
        <a:bodyPr/>
        <a:lstStyle/>
        <a:p>
          <a:r>
            <a:rPr lang="en-US" dirty="0">
              <a:latin typeface="Palatino Linotype" panose="02040502050505030304" pitchFamily="18" charset="0"/>
            </a:rPr>
            <a:t>10. References &amp; Appendix</a:t>
          </a:r>
        </a:p>
      </dgm:t>
    </dgm:pt>
    <dgm:pt modelId="{629868FC-AF41-432C-8CBF-C9D2071E19BD}" type="parTrans" cxnId="{C98BBCBF-FD30-402C-917A-474CABDB1A51}">
      <dgm:prSet/>
      <dgm:spPr/>
      <dgm:t>
        <a:bodyPr/>
        <a:lstStyle/>
        <a:p>
          <a:endParaRPr lang="en-US"/>
        </a:p>
      </dgm:t>
    </dgm:pt>
    <dgm:pt modelId="{7A4829AF-1FA8-4B44-A6DF-0CAD5B9AB9D2}" type="sibTrans" cxnId="{C98BBCBF-FD30-402C-917A-474CABDB1A51}">
      <dgm:prSet/>
      <dgm:spPr/>
      <dgm:t>
        <a:bodyPr/>
        <a:lstStyle/>
        <a:p>
          <a:endParaRPr lang="en-US"/>
        </a:p>
      </dgm:t>
    </dgm:pt>
    <dgm:pt modelId="{07BCC3E9-10F1-4CA4-8550-1C66002474C6}">
      <dgm:prSet phldrT="[Text]"/>
      <dgm:spPr/>
    </dgm:pt>
    <dgm:pt modelId="{36D24AA7-0053-408D-8ED6-502C88227379}" type="parTrans" cxnId="{C53F6277-2185-4138-8830-9E48D4C87430}">
      <dgm:prSet/>
      <dgm:spPr/>
      <dgm:t>
        <a:bodyPr/>
        <a:lstStyle/>
        <a:p>
          <a:endParaRPr lang="en-US"/>
        </a:p>
      </dgm:t>
    </dgm:pt>
    <dgm:pt modelId="{8CB288D8-B8AD-45F2-B543-A31AB0AE6E93}" type="sibTrans" cxnId="{C53F6277-2185-4138-8830-9E48D4C87430}">
      <dgm:prSet/>
      <dgm:spPr/>
      <dgm:t>
        <a:bodyPr/>
        <a:lstStyle/>
        <a:p>
          <a:endParaRPr lang="en-US"/>
        </a:p>
      </dgm:t>
    </dgm:pt>
    <dgm:pt modelId="{2FC1F89C-96B5-438D-91EE-9283AEF3B03E}">
      <dgm:prSet phldrT="[Text]"/>
      <dgm:spPr/>
    </dgm:pt>
    <dgm:pt modelId="{DE835B5C-2887-43CC-974F-2A89D9018E5D}" type="parTrans" cxnId="{7F59D69A-BEE7-4C9D-B78C-458A19ABFA10}">
      <dgm:prSet/>
      <dgm:spPr/>
      <dgm:t>
        <a:bodyPr/>
        <a:lstStyle/>
        <a:p>
          <a:endParaRPr lang="en-US"/>
        </a:p>
      </dgm:t>
    </dgm:pt>
    <dgm:pt modelId="{0A7BB46A-8222-46FB-BF9A-45EA7B7DC32E}" type="sibTrans" cxnId="{7F59D69A-BEE7-4C9D-B78C-458A19ABFA10}">
      <dgm:prSet/>
      <dgm:spPr/>
      <dgm:t>
        <a:bodyPr/>
        <a:lstStyle/>
        <a:p>
          <a:endParaRPr lang="en-US"/>
        </a:p>
      </dgm:t>
    </dgm:pt>
    <dgm:pt modelId="{2CF34A43-C60B-456A-85A1-BBB49403C9AA}">
      <dgm:prSet phldrT="[Text]" custLinFactNeighborX="0" custLinFactNeighborY="1464"/>
      <dgm:spPr/>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D0929D68-917B-42E8-84E8-A673BB0E5F2C}">
      <dgm:prSet phldrT="[Text]" custLinFactNeighborX="0" custLinFactNeighborY="1464"/>
      <dgm:spPr/>
    </dgm:pt>
    <dgm:pt modelId="{7D087E64-ECE7-45CC-883C-5D9C13B50E17}" type="parTrans" cxnId="{C640E45C-B76A-4D86-9FB5-1C74C54CBB91}">
      <dgm:prSet/>
      <dgm:spPr/>
      <dgm:t>
        <a:bodyPr/>
        <a:lstStyle/>
        <a:p>
          <a:endParaRPr lang="en-US"/>
        </a:p>
      </dgm:t>
    </dgm:pt>
    <dgm:pt modelId="{32CCAAD5-B2D3-40CC-BDBC-8FA30B7AC669}" type="sibTrans" cxnId="{C640E45C-B76A-4D86-9FB5-1C74C54CBB91}">
      <dgm:prSet/>
      <dgm:spPr/>
      <dgm:t>
        <a:bodyPr/>
        <a:lstStyle/>
        <a:p>
          <a:endParaRPr lang="en-US"/>
        </a:p>
      </dgm:t>
    </dgm:pt>
    <dgm:pt modelId="{5E38BAAB-C2C7-4529-82D7-F5EFFA1A5EF5}">
      <dgm:prSet phldrT="[Text]"/>
      <dgm:spPr>
        <a:solidFill>
          <a:srgbClr val="00FFCC"/>
        </a:solidFill>
      </dgm:spPr>
      <dgm:t>
        <a:bodyPr/>
        <a:lstStyle/>
        <a:p>
          <a:r>
            <a:rPr lang="en-US" dirty="0">
              <a:latin typeface="Palatino Linotype" panose="02040502050505030304" pitchFamily="18" charset="0"/>
            </a:rPr>
            <a:t>8. Further Considerations</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875EB9B8-D556-4AB9-AD14-FD4B6D11B028}">
      <dgm:prSet phldrT="[Text]"/>
      <dgm:spPr>
        <a:solidFill>
          <a:srgbClr val="00FFFF"/>
        </a:solidFill>
      </dgm:spPr>
      <dgm:t>
        <a:bodyPr/>
        <a:lstStyle/>
        <a:p>
          <a:r>
            <a:rPr lang="en-US" dirty="0">
              <a:latin typeface="Palatino Linotype" panose="02040502050505030304" pitchFamily="18" charset="0"/>
            </a:rPr>
            <a:t>9. Conclusion</a:t>
          </a:r>
        </a:p>
      </dgm:t>
    </dgm:pt>
    <dgm:pt modelId="{AEFA165A-C0F3-4768-9D3E-7CB2492D3C19}" type="parTrans" cxnId="{B0E52983-21F8-4434-A627-420E965BF26E}">
      <dgm:prSet/>
      <dgm:spPr/>
      <dgm:t>
        <a:bodyPr/>
        <a:lstStyle/>
        <a:p>
          <a:endParaRPr lang="en-US"/>
        </a:p>
      </dgm:t>
    </dgm:pt>
    <dgm:pt modelId="{E14BD5A5-6597-4138-9BC7-4D1D859FBC64}" type="sibTrans" cxnId="{B0E52983-21F8-4434-A627-420E965BF26E}">
      <dgm:prSet/>
      <dgm:spPr/>
      <dgm:t>
        <a:bodyPr/>
        <a:lstStyle/>
        <a:p>
          <a:endParaRPr lang="en-US"/>
        </a:p>
      </dgm:t>
    </dgm:pt>
    <dgm:pt modelId="{E9DEA633-E579-47A3-A8F0-575BA9F4F97B}">
      <dgm:prSet phldrT="[Text]"/>
      <dgm:spPr/>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NeighborX="0" custLinFactNeighborY="1464">
        <dgm:presLayoutVars>
          <dgm:bulletEnabled val="1"/>
        </dgm:presLayoutVars>
      </dgm:prSet>
      <dgm:spPr/>
    </dgm:pt>
    <dgm:pt modelId="{2EA403C9-0D15-41E2-A24F-5D15878C7FA1}" type="pres">
      <dgm:prSet presAssocID="{E7102A0E-B32A-4330-B84F-20DC404DD8AF}" presName="FiveConn_1-2" presStyleLbl="fgAccFollowNode1" presStyleIdx="0" presStyleCnt="4">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NeighborX="-8936" custLinFactNeighborY="1557">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4" destOrd="0" parTransId="{BF27AE7F-34D8-4BCF-AB9A-619ACECB409E}" sibTransId="{58207B03-F078-4549-B835-E1985CFDAA88}"/>
    <dgm:cxn modelId="{7D3E152D-E130-4C00-8767-B965FA3F1158}" type="presOf" srcId="{875EB9B8-D556-4AB9-AD14-FD4B6D11B028}" destId="{F441B5FB-7FE3-4486-9A3D-E2DA6B0B94DA}"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640E45C-B76A-4D86-9FB5-1C74C54CBB91}" srcId="{E7102A0E-B32A-4330-B84F-20DC404DD8AF}" destId="{D0929D68-917B-42E8-84E8-A673BB0E5F2C}" srcOrd="7" destOrd="0" parTransId="{7D087E64-ECE7-45CC-883C-5D9C13B50E17}" sibTransId="{32CCAAD5-B2D3-40CC-BDBC-8FA30B7AC669}"/>
    <dgm:cxn modelId="{C7EFEE6C-0D5A-48EF-ACA8-2E64E28EBAD1}" srcId="{E7102A0E-B32A-4330-B84F-20DC404DD8AF}" destId="{2CF34A43-C60B-456A-85A1-BBB49403C9AA}" srcOrd="19"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965F2253-8459-4B99-8E07-9CB8455C38ED}" type="presOf" srcId="{E14BD5A5-6597-4138-9BC7-4D1D859FBC64}" destId="{25F33045-115E-487B-BE78-E6984253A520}" srcOrd="0" destOrd="0" presId="urn:microsoft.com/office/officeart/2005/8/layout/vProcess5"/>
    <dgm:cxn modelId="{D0500F54-0B94-46BC-8735-DDA6B9889880}" srcId="{E7102A0E-B32A-4330-B84F-20DC404DD8AF}" destId="{68E4E7FE-1F8B-4FD7-8CAE-9114049BC6AA}" srcOrd="13" destOrd="0" parTransId="{3CDA5A49-B7B3-4107-8BA7-69CB235D5957}" sibTransId="{BB7E40F7-D3CD-48D7-8C3F-420CFD17D8DF}"/>
    <dgm:cxn modelId="{C53F6277-2185-4138-8830-9E48D4C87430}" srcId="{E7102A0E-B32A-4330-B84F-20DC404DD8AF}" destId="{07BCC3E9-10F1-4CA4-8550-1C66002474C6}" srcOrd="5" destOrd="0" parTransId="{36D24AA7-0053-408D-8ED6-502C88227379}" sibTransId="{8CB288D8-B8AD-45F2-B543-A31AB0AE6E93}"/>
    <dgm:cxn modelId="{9A78C479-E487-4112-9E87-4CB8F522B8FA}" type="presOf" srcId="{F38A3FB9-1256-4E10-801D-710CA47972BF}" destId="{2EA403C9-0D15-41E2-A24F-5D15878C7FA1}" srcOrd="0" destOrd="0" presId="urn:microsoft.com/office/officeart/2005/8/layout/vProcess5"/>
    <dgm:cxn modelId="{43BD737D-6597-458D-A8F9-878A2C457FB3}" type="presOf" srcId="{875EB9B8-D556-4AB9-AD14-FD4B6D11B028}" destId="{010D5E6A-4B95-41C9-BA09-39B450ED0FE4}" srcOrd="1" destOrd="0" presId="urn:microsoft.com/office/officeart/2005/8/layout/vProcess5"/>
    <dgm:cxn modelId="{B0E52983-21F8-4434-A627-420E965BF26E}" srcId="{E7102A0E-B32A-4330-B84F-20DC404DD8AF}" destId="{875EB9B8-D556-4AB9-AD14-FD4B6D11B028}" srcOrd="3" destOrd="0" parTransId="{AEFA165A-C0F3-4768-9D3E-7CB2492D3C19}" sibTransId="{E14BD5A5-6597-4138-9BC7-4D1D859FBC64}"/>
    <dgm:cxn modelId="{A8E76292-540C-43D4-82FC-26978C2B0503}" srcId="{E7102A0E-B32A-4330-B84F-20DC404DD8AF}" destId="{E9DEA633-E579-47A3-A8F0-575BA9F4F97B}" srcOrd="8" destOrd="0" parTransId="{AECB3C73-03DF-4962-B425-1D2009963830}" sibTransId="{39CFBA8A-CF58-4B63-969B-F07718FF848B}"/>
    <dgm:cxn modelId="{64CA6695-E309-40EE-AD90-7CF25CFF95D1}" srcId="{E7102A0E-B32A-4330-B84F-20DC404DD8AF}" destId="{BFDE8B22-2A17-4755-B001-E1AD99B47935}" srcOrd="10" destOrd="0" parTransId="{D2878BD9-F555-47A3-9693-19B121DE7625}" sibTransId="{48AB9ADF-E4BB-4192-959A-6C64BE1518BA}"/>
    <dgm:cxn modelId="{D4F86996-A448-48F8-B254-A41B9CF7DB34}" srcId="{E7102A0E-B32A-4330-B84F-20DC404DD8AF}" destId="{E66E915C-1141-46FC-A51A-5D29DD925137}" srcOrd="16" destOrd="0" parTransId="{F767EE51-C1AF-4233-AAB0-37E7D6CC7379}" sibTransId="{C7293785-EA5D-4FAA-A816-77376463A9AC}"/>
    <dgm:cxn modelId="{7F59D69A-BEE7-4C9D-B78C-458A19ABFA10}" srcId="{E7102A0E-B32A-4330-B84F-20DC404DD8AF}" destId="{2FC1F89C-96B5-438D-91EE-9283AEF3B03E}" srcOrd="6" destOrd="0" parTransId="{DE835B5C-2887-43CC-974F-2A89D9018E5D}" sibTransId="{0A7BB46A-8222-46FB-BF9A-45EA7B7DC32E}"/>
    <dgm:cxn modelId="{8CB6F59F-D4AA-443E-9DFD-8BE982D5780E}" srcId="{E7102A0E-B32A-4330-B84F-20DC404DD8AF}" destId="{D984CA3C-ED22-475E-9C96-26ECB5DED1B1}" srcOrd="18" destOrd="0" parTransId="{5D63CFF0-43EE-4A48-B478-A6CCF06BAAE1}" sibTransId="{FC89A65C-B565-4CF2-B1FE-273E5390C147}"/>
    <dgm:cxn modelId="{5E0D13A3-5B5F-4213-9261-BDFAEB9FB33C}" type="presOf" srcId="{9D0ACD6C-D9E4-413C-9C0C-DF2E5B4C8784}" destId="{8BB302AF-CE4B-4CBA-A33F-B112F95EB237}" srcOrd="0" destOrd="0" presId="urn:microsoft.com/office/officeart/2005/8/layout/vProcess5"/>
    <dgm:cxn modelId="{195774B3-9CB1-42F4-AA2A-341310E88F42}" srcId="{E7102A0E-B32A-4330-B84F-20DC404DD8AF}" destId="{E1E00447-6B37-4C8F-B7CD-3DA7529B6FD6}" srcOrd="15" destOrd="0" parTransId="{7E12520C-C67C-46A3-BE00-D33A02F5CDCE}" sibTransId="{6D18677F-76A7-44C1-9A13-4A682E95FEE7}"/>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12" destOrd="0" parTransId="{96C35276-20B2-4C47-81E3-EF9E61A0BB55}" sibTransId="{FBF9ADF0-2F8F-48F9-B704-60372D3B93EF}"/>
    <dgm:cxn modelId="{C98BBCBF-FD30-402C-917A-474CABDB1A51}" srcId="{E7102A0E-B32A-4330-B84F-20DC404DD8AF}" destId="{9D0ACD6C-D9E4-413C-9C0C-DF2E5B4C8784}" srcOrd="4" destOrd="0" parTransId="{629868FC-AF41-432C-8CBF-C9D2071E19BD}" sibTransId="{7A4829AF-1FA8-4B44-A6DF-0CAD5B9AB9D2}"/>
    <dgm:cxn modelId="{683759C1-1C9F-4ACF-89DF-7A3081AB97F5}" srcId="{E7102A0E-B32A-4330-B84F-20DC404DD8AF}" destId="{81DBCA4E-CE79-4C26-8437-F6CAF27C8E56}" srcOrd="11"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9" destOrd="0" parTransId="{4C20156D-36B1-47E0-A917-C72AC98E59C9}" sibTransId="{E7BF9B17-EA5C-49BE-80F7-092BA5AFA967}"/>
    <dgm:cxn modelId="{F38DF1C9-502A-47E6-8180-4A115FEAB87A}" type="presOf" srcId="{9D0ACD6C-D9E4-413C-9C0C-DF2E5B4C8784}" destId="{68691B8F-3948-40A1-A7C7-1F2D52C3E1EC}" srcOrd="1" destOrd="0" presId="urn:microsoft.com/office/officeart/2005/8/layout/vProcess5"/>
    <dgm:cxn modelId="{5F5AF4DB-F28A-4761-83B6-D6F335B75023}" srcId="{E7102A0E-B32A-4330-B84F-20DC404DD8AF}" destId="{E4895839-D145-45C5-85C6-E50072F753E9}" srcOrd="17"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rgbClr val="E69A0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1. Introduction &amp; Business Understanding</a:t>
          </a: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chemeClr val="accent3">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2. Business Problem</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chemeClr val="accent1">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3. Data Understanding</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chemeClr val="accent1">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4. Initial Analysis</a:t>
          </a:r>
        </a:p>
      </dsp:txBody>
      <dsp:txXfrm>
        <a:off x="1428126" y="1572173"/>
        <a:ext cx="5520307" cy="429511"/>
      </dsp:txXfrm>
    </dsp:sp>
    <dsp:sp modelId="{8BB302AF-CE4B-4CBA-A33F-B112F95EB237}">
      <dsp:nvSpPr>
        <dsp:cNvPr id="0" name=""/>
        <dsp:cNvSpPr/>
      </dsp:nvSpPr>
      <dsp:spPr>
        <a:xfrm>
          <a:off x="1886351" y="2078413"/>
          <a:ext cx="6315175" cy="456237"/>
        </a:xfrm>
        <a:prstGeom prst="roundRect">
          <a:avLst>
            <a:gd name="adj" fmla="val 10000"/>
          </a:avLst>
        </a:prstGeom>
        <a:solidFill>
          <a:schemeClr val="accent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5. Modeling: </a:t>
          </a:r>
          <a:r>
            <a:rPr lang="en-US" sz="1800" i="1" kern="1200" dirty="0">
              <a:latin typeface="Palatino Linotype" panose="02040502050505030304" pitchFamily="18" charset="0"/>
            </a:rPr>
            <a:t>Classification &amp; Time-Series</a:t>
          </a:r>
          <a:r>
            <a:rPr lang="en-US" sz="1800" kern="1200" dirty="0">
              <a:latin typeface="Palatino Linotype" panose="02040502050505030304" pitchFamily="18" charset="0"/>
            </a:rPr>
            <a:t> </a:t>
          </a:r>
        </a:p>
      </dsp:txBody>
      <dsp:txXfrm>
        <a:off x="1899714" y="2091776"/>
        <a:ext cx="5520307" cy="429511"/>
      </dsp:txXfrm>
    </dsp:sp>
    <dsp:sp modelId="{2EA403C9-0D15-41E2-A24F-5D15878C7FA1}">
      <dsp:nvSpPr>
        <dsp:cNvPr id="0" name=""/>
        <dsp:cNvSpPr/>
      </dsp:nvSpPr>
      <dsp:spPr>
        <a:xfrm>
          <a:off x="6018621" y="333306"/>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5346" y="333306"/>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7406884" y="189419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73609" y="1894199"/>
        <a:ext cx="163104" cy="223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6. Results</a:t>
          </a:r>
          <a:endParaRPr lang="en-US" sz="1800" i="1" kern="1200" dirty="0">
            <a:latin typeface="Palatino Linotype" panose="02040502050505030304" pitchFamily="18" charset="0"/>
          </a:endParaRP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rgbClr val="03C99A"/>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7. Species-Specific Diagnostic Tool Proposal</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rgbClr val="00FFCC"/>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8. Further Considerations</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rgbClr val="00FFF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9. Conclusion</a:t>
          </a:r>
        </a:p>
      </dsp:txBody>
      <dsp:txXfrm>
        <a:off x="1428126" y="1572173"/>
        <a:ext cx="5520307" cy="429511"/>
      </dsp:txXfrm>
    </dsp:sp>
    <dsp:sp modelId="{8BB302AF-CE4B-4CBA-A33F-B112F95EB237}">
      <dsp:nvSpPr>
        <dsp:cNvPr id="0" name=""/>
        <dsp:cNvSpPr/>
      </dsp:nvSpPr>
      <dsp:spPr>
        <a:xfrm>
          <a:off x="1886351" y="2078413"/>
          <a:ext cx="6315175" cy="456237"/>
        </a:xfrm>
        <a:prstGeom prst="roundRect">
          <a:avLst>
            <a:gd name="adj" fmla="val 10000"/>
          </a:avLst>
        </a:prstGeom>
        <a:solidFill>
          <a:srgbClr val="00B0F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10. References &amp; Appendix</a:t>
          </a:r>
        </a:p>
      </dsp:txBody>
      <dsp:txXfrm>
        <a:off x="1899714" y="2091776"/>
        <a:ext cx="5520307" cy="429511"/>
      </dsp:txXfrm>
    </dsp:sp>
    <dsp:sp modelId="{2EA403C9-0D15-41E2-A24F-5D15878C7FA1}">
      <dsp:nvSpPr>
        <dsp:cNvPr id="0" name=""/>
        <dsp:cNvSpPr/>
      </dsp:nvSpPr>
      <dsp:spPr>
        <a:xfrm>
          <a:off x="6018621" y="333306"/>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5346" y="333306"/>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7406884" y="189419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473609" y="1894199"/>
        <a:ext cx="163104" cy="2231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BD0BCD5B-DE5A-4711-B8DB-274DAEBCF1F6}" type="datetimeFigureOut">
              <a:rPr lang="en-US" smtClean="0"/>
              <a:t>5/13/2022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79655FB-ED26-4B0B-98B2-4E39DFE609A2}" type="slidenum">
              <a:rPr lang="en-US" smtClean="0"/>
              <a:t>‹#›</a:t>
            </a:fld>
            <a:endParaRPr lang="en-US"/>
          </a:p>
        </p:txBody>
      </p:sp>
    </p:spTree>
    <p:extLst>
      <p:ext uri="{BB962C8B-B14F-4D97-AF65-F5344CB8AC3E}">
        <p14:creationId xmlns:p14="http://schemas.microsoft.com/office/powerpoint/2010/main" val="86659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ocalhost:8888/notebooks/ncei.noaa.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I’m delighted to be able to speak to the CDC about Allergy Awareness. This Analysis focuses on just 1 U.S. City, namely Houston Texas where allergies </a:t>
            </a:r>
          </a:p>
        </p:txBody>
      </p:sp>
      <p:sp>
        <p:nvSpPr>
          <p:cNvPr id="4" name="Slide Number Placeholder 3"/>
          <p:cNvSpPr>
            <a:spLocks noGrp="1"/>
          </p:cNvSpPr>
          <p:nvPr>
            <p:ph type="sldNum" sz="quarter" idx="5"/>
          </p:nvPr>
        </p:nvSpPr>
        <p:spPr/>
        <p:txBody>
          <a:bodyPr/>
          <a:lstStyle/>
          <a:p>
            <a:fld id="{079655FB-ED26-4B0B-98B2-4E39DFE609A2}" type="slidenum">
              <a:rPr lang="en-US" smtClean="0"/>
              <a:t>1</a:t>
            </a:fld>
            <a:endParaRPr lang="en-US"/>
          </a:p>
        </p:txBody>
      </p:sp>
    </p:spTree>
    <p:extLst>
      <p:ext uri="{BB962C8B-B14F-4D97-AF65-F5344CB8AC3E}">
        <p14:creationId xmlns:p14="http://schemas.microsoft.com/office/powerpoint/2010/main" val="428463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days throughout the year had pollen counts of 0 for many of the species. Pollen production itself grows on an exponential scale like many natural processes. Analyzing the log transformed pollen counts not only makes conceptual sense, but also renders the data more normally distributed and thus more interpretable and suitable for modeling. Here on the right you can see that after the log-transformation, the pollen counts resemble the bell-curve statisticians so adore</a:t>
            </a:r>
          </a:p>
        </p:txBody>
      </p:sp>
      <p:sp>
        <p:nvSpPr>
          <p:cNvPr id="4" name="Slide Number Placeholder 3"/>
          <p:cNvSpPr>
            <a:spLocks noGrp="1"/>
          </p:cNvSpPr>
          <p:nvPr>
            <p:ph type="sldNum" sz="quarter" idx="5"/>
          </p:nvPr>
        </p:nvSpPr>
        <p:spPr/>
        <p:txBody>
          <a:bodyPr/>
          <a:lstStyle/>
          <a:p>
            <a:fld id="{079655FB-ED26-4B0B-98B2-4E39DFE609A2}" type="slidenum">
              <a:rPr lang="en-US" smtClean="0"/>
              <a:t>10</a:t>
            </a:fld>
            <a:endParaRPr lang="en-US"/>
          </a:p>
        </p:txBody>
      </p:sp>
    </p:spTree>
    <p:extLst>
      <p:ext uri="{BB962C8B-B14F-4D97-AF65-F5344CB8AC3E}">
        <p14:creationId xmlns:p14="http://schemas.microsoft.com/office/powerpoint/2010/main" val="118248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yearly tallies for the variables in question, in this slide Precipitation, no clear relationship between current year or following year’s pollen counts was immediately apparent. </a:t>
            </a:r>
          </a:p>
        </p:txBody>
      </p:sp>
      <p:sp>
        <p:nvSpPr>
          <p:cNvPr id="4" name="Slide Number Placeholder 3"/>
          <p:cNvSpPr>
            <a:spLocks noGrp="1"/>
          </p:cNvSpPr>
          <p:nvPr>
            <p:ph type="sldNum" sz="quarter" idx="5"/>
          </p:nvPr>
        </p:nvSpPr>
        <p:spPr/>
        <p:txBody>
          <a:bodyPr/>
          <a:lstStyle/>
          <a:p>
            <a:fld id="{079655FB-ED26-4B0B-98B2-4E39DFE609A2}" type="slidenum">
              <a:rPr lang="en-US" smtClean="0"/>
              <a:t>11</a:t>
            </a:fld>
            <a:endParaRPr lang="en-US"/>
          </a:p>
        </p:txBody>
      </p:sp>
    </p:spTree>
    <p:extLst>
      <p:ext uri="{BB962C8B-B14F-4D97-AF65-F5344CB8AC3E}">
        <p14:creationId xmlns:p14="http://schemas.microsoft.com/office/powerpoint/2010/main" val="72235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Pollen Counts Are Highly Seasonal, thus 2 methods were used to remove the seasonal component of the data and ensure stationarity: Differencing and Seasonal Decomposition. Here the top plot, the raw weighted pollen counts, which is decomposed below into its trend element, seasonal elements and the residuals. This seasonal decomposition was applied to all climate variables in an attempt to remove the influence of their seasonality</a:t>
            </a:r>
          </a:p>
        </p:txBody>
      </p:sp>
      <p:sp>
        <p:nvSpPr>
          <p:cNvPr id="4" name="Slide Number Placeholder 3"/>
          <p:cNvSpPr>
            <a:spLocks noGrp="1"/>
          </p:cNvSpPr>
          <p:nvPr>
            <p:ph type="sldNum" sz="quarter" idx="5"/>
          </p:nvPr>
        </p:nvSpPr>
        <p:spPr/>
        <p:txBody>
          <a:bodyPr/>
          <a:lstStyle/>
          <a:p>
            <a:fld id="{079655FB-ED26-4B0B-98B2-4E39DFE609A2}" type="slidenum">
              <a:rPr lang="en-US" smtClean="0"/>
              <a:t>12</a:t>
            </a:fld>
            <a:endParaRPr lang="en-US"/>
          </a:p>
        </p:txBody>
      </p:sp>
    </p:spTree>
    <p:extLst>
      <p:ext uri="{BB962C8B-B14F-4D97-AF65-F5344CB8AC3E}">
        <p14:creationId xmlns:p14="http://schemas.microsoft.com/office/powerpoint/2010/main" val="291679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classification of both differenced and decomposed data, a Decision tree –type model was preferred due to the high levels of multicollinearity. Random Forest Classifiers Ended up outperforming all others for both sets of processed data achieving 60% accuracy when predicting high pollen days. This would mean that daily climate statistics do in fact influence airborne pollen levels outside of their seasonal components that like pollen have cyclic regularity. While the typical measure for stationarity, a dickey fuller test shows that all the decomposed data is in fact </a:t>
            </a:r>
            <a:r>
              <a:rPr lang="en-US" dirty="0" err="1"/>
              <a:t>starionary</a:t>
            </a:r>
            <a:r>
              <a:rPr lang="en-US" dirty="0"/>
              <a:t> and theoretically devoid of seasonality, the visual pattern in the residuals of the variables like temperature still appear to the eye to have seasonal dependence. </a:t>
            </a:r>
          </a:p>
        </p:txBody>
      </p:sp>
      <p:sp>
        <p:nvSpPr>
          <p:cNvPr id="4" name="Slide Number Placeholder 3"/>
          <p:cNvSpPr>
            <a:spLocks noGrp="1"/>
          </p:cNvSpPr>
          <p:nvPr>
            <p:ph type="sldNum" sz="quarter" idx="5"/>
          </p:nvPr>
        </p:nvSpPr>
        <p:spPr/>
        <p:txBody>
          <a:bodyPr/>
          <a:lstStyle/>
          <a:p>
            <a:fld id="{079655FB-ED26-4B0B-98B2-4E39DFE609A2}" type="slidenum">
              <a:rPr lang="en-US" smtClean="0"/>
              <a:t>13</a:t>
            </a:fld>
            <a:endParaRPr lang="en-US"/>
          </a:p>
        </p:txBody>
      </p:sp>
    </p:spTree>
    <p:extLst>
      <p:ext uri="{BB962C8B-B14F-4D97-AF65-F5344CB8AC3E}">
        <p14:creationId xmlns:p14="http://schemas.microsoft.com/office/powerpoint/2010/main" val="160874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modeling was performed and evaluated in terms of AIC and RMSE. </a:t>
            </a:r>
            <a:r>
              <a:rPr lang="en-US" dirty="0" err="1"/>
              <a:t>Sarima</a:t>
            </a:r>
            <a:r>
              <a:rPr lang="en-US" dirty="0"/>
              <a:t> models were used because of the seasonality which required looking at weekly averages. </a:t>
            </a:r>
            <a:r>
              <a:rPr lang="en-US" dirty="0" err="1"/>
              <a:t>Sarima</a:t>
            </a:r>
            <a:r>
              <a:rPr lang="en-US" dirty="0"/>
              <a:t> models were more successful at modeling log-transformed data, but Shifted data out performed SARIMA models in terms of RMSE and model</a:t>
            </a:r>
          </a:p>
        </p:txBody>
      </p:sp>
      <p:sp>
        <p:nvSpPr>
          <p:cNvPr id="4" name="Slide Number Placeholder 3"/>
          <p:cNvSpPr>
            <a:spLocks noGrp="1"/>
          </p:cNvSpPr>
          <p:nvPr>
            <p:ph type="sldNum" sz="quarter" idx="5"/>
          </p:nvPr>
        </p:nvSpPr>
        <p:spPr/>
        <p:txBody>
          <a:bodyPr/>
          <a:lstStyle/>
          <a:p>
            <a:fld id="{079655FB-ED26-4B0B-98B2-4E39DFE609A2}" type="slidenum">
              <a:rPr lang="en-US" smtClean="0"/>
              <a:t>14</a:t>
            </a:fld>
            <a:endParaRPr lang="en-US"/>
          </a:p>
        </p:txBody>
      </p:sp>
    </p:spTree>
    <p:extLst>
      <p:ext uri="{BB962C8B-B14F-4D97-AF65-F5344CB8AC3E}">
        <p14:creationId xmlns:p14="http://schemas.microsoft.com/office/powerpoint/2010/main" val="969899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Classifier was the most successful machine learning model at predicting high pollen days with an Accuracy of 60% on decomposed residuals. </a:t>
            </a:r>
          </a:p>
          <a:p>
            <a:r>
              <a:rPr lang="en-US" dirty="0"/>
              <a:t>Despite some success with </a:t>
            </a:r>
            <a:r>
              <a:rPr lang="en-US" dirty="0" err="1"/>
              <a:t>Sarima</a:t>
            </a:r>
            <a:r>
              <a:rPr lang="en-US" dirty="0"/>
              <a:t> models, the the previous year’s weighted pollen counts predicted the test group’s counts with the least amount of RMSE. </a:t>
            </a:r>
          </a:p>
        </p:txBody>
      </p:sp>
      <p:sp>
        <p:nvSpPr>
          <p:cNvPr id="4" name="Slide Number Placeholder 3"/>
          <p:cNvSpPr>
            <a:spLocks noGrp="1"/>
          </p:cNvSpPr>
          <p:nvPr>
            <p:ph type="sldNum" sz="quarter" idx="5"/>
          </p:nvPr>
        </p:nvSpPr>
        <p:spPr/>
        <p:txBody>
          <a:bodyPr/>
          <a:lstStyle/>
          <a:p>
            <a:fld id="{079655FB-ED26-4B0B-98B2-4E39DFE609A2}" type="slidenum">
              <a:rPr lang="en-US" smtClean="0"/>
              <a:t>15</a:t>
            </a:fld>
            <a:endParaRPr lang="en-US"/>
          </a:p>
        </p:txBody>
      </p:sp>
    </p:spTree>
    <p:extLst>
      <p:ext uri="{BB962C8B-B14F-4D97-AF65-F5344CB8AC3E}">
        <p14:creationId xmlns:p14="http://schemas.microsoft.com/office/powerpoint/2010/main" val="415360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modeling high pollen days in both time series and classification models can predict with some accuracy potentially bad days for allergy sufferers, by working with pharmacies and consumers it would be possible to develop a diagnostic tool to identify potential allergens for people. Getting a professional diagnosis is impractical for many </a:t>
            </a:r>
            <a:r>
              <a:rPr lang="en-US" dirty="0" err="1"/>
              <a:t>americans</a:t>
            </a:r>
            <a:r>
              <a:rPr lang="en-US" dirty="0"/>
              <a:t> due to scarcity of allergists and more importantly costs. By teaming with self-reporting individual allergy sufferers as well as drug stores and pharmacies to collect data on allergy medication purchases throughout the last decade, a odds can be calculated and conclusions can be drawn about which specific plant species(‘) causes allergies. By helping people better understand their allergies this system could empower people to take charge of their allergies in whatever manner they choose. </a:t>
            </a:r>
          </a:p>
        </p:txBody>
      </p:sp>
      <p:sp>
        <p:nvSpPr>
          <p:cNvPr id="4" name="Slide Number Placeholder 3"/>
          <p:cNvSpPr>
            <a:spLocks noGrp="1"/>
          </p:cNvSpPr>
          <p:nvPr>
            <p:ph type="sldNum" sz="quarter" idx="5"/>
          </p:nvPr>
        </p:nvSpPr>
        <p:spPr/>
        <p:txBody>
          <a:bodyPr/>
          <a:lstStyle/>
          <a:p>
            <a:fld id="{079655FB-ED26-4B0B-98B2-4E39DFE609A2}" type="slidenum">
              <a:rPr lang="en-US" smtClean="0"/>
              <a:t>17</a:t>
            </a:fld>
            <a:endParaRPr lang="en-US"/>
          </a:p>
        </p:txBody>
      </p:sp>
    </p:spTree>
    <p:extLst>
      <p:ext uri="{BB962C8B-B14F-4D97-AF65-F5344CB8AC3E}">
        <p14:creationId xmlns:p14="http://schemas.microsoft.com/office/powerpoint/2010/main" val="4268827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airborne pollen, mold spores are also a major source of allergies for people. The Houston Health Department also has data for species-specific mold spore counts over the same period. It’s possible that mold is more dependent on current local climate data and total precipitation than pollen is. Adding more climate data from all around Texas and perhaps surrounding states, as well as information like humidity could enhance the models accuracy and shed more light on the local vs state-wide climate conditions on Houston’s airborne allergen levels. PCA to take care of the multicollinearity of these data could be employed such that logistic regression could be employed. </a:t>
            </a:r>
          </a:p>
        </p:txBody>
      </p:sp>
      <p:sp>
        <p:nvSpPr>
          <p:cNvPr id="4" name="Slide Number Placeholder 3"/>
          <p:cNvSpPr>
            <a:spLocks noGrp="1"/>
          </p:cNvSpPr>
          <p:nvPr>
            <p:ph type="sldNum" sz="quarter" idx="5"/>
          </p:nvPr>
        </p:nvSpPr>
        <p:spPr/>
        <p:txBody>
          <a:bodyPr/>
          <a:lstStyle/>
          <a:p>
            <a:fld id="{079655FB-ED26-4B0B-98B2-4E39DFE609A2}" type="slidenum">
              <a:rPr lang="en-US" smtClean="0"/>
              <a:t>18</a:t>
            </a:fld>
            <a:endParaRPr lang="en-US"/>
          </a:p>
        </p:txBody>
      </p:sp>
    </p:spTree>
    <p:extLst>
      <p:ext uri="{BB962C8B-B14F-4D97-AF65-F5344CB8AC3E}">
        <p14:creationId xmlns:p14="http://schemas.microsoft.com/office/powerpoint/2010/main" val="74824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anything, the seasonal pattern of pollen counts is predictable with last year’s data forecasting pollen counts with less error than fancier machine-learning based time-series models. Classification based of climate data is not particularly effective and its unclear if seasonality can really even be divorced from these data even with stationarity techniques and metrics. Using Species Specific data and tracking of allergy severity either through medication purchases or personal reporting could be used in an application to help identify peoples’ allergy causes without the hassle of seeing an allergist. While it doesn’t replace a diagnosis, helping people understand the timing and sources of their allergies may very well prevent </a:t>
            </a:r>
            <a:r>
              <a:rPr lang="en-US" dirty="0" err="1"/>
              <a:t>overwhelimg</a:t>
            </a:r>
            <a:r>
              <a:rPr lang="en-US" dirty="0"/>
              <a:t> healthcare resources in the post-Covid world</a:t>
            </a:r>
          </a:p>
        </p:txBody>
      </p:sp>
      <p:sp>
        <p:nvSpPr>
          <p:cNvPr id="4" name="Slide Number Placeholder 3"/>
          <p:cNvSpPr>
            <a:spLocks noGrp="1"/>
          </p:cNvSpPr>
          <p:nvPr>
            <p:ph type="sldNum" sz="quarter" idx="5"/>
          </p:nvPr>
        </p:nvSpPr>
        <p:spPr/>
        <p:txBody>
          <a:bodyPr/>
          <a:lstStyle/>
          <a:p>
            <a:fld id="{079655FB-ED26-4B0B-98B2-4E39DFE609A2}" type="slidenum">
              <a:rPr lang="en-US" smtClean="0"/>
              <a:t>19</a:t>
            </a:fld>
            <a:endParaRPr lang="en-US"/>
          </a:p>
        </p:txBody>
      </p:sp>
    </p:spTree>
    <p:extLst>
      <p:ext uri="{BB962C8B-B14F-4D97-AF65-F5344CB8AC3E}">
        <p14:creationId xmlns:p14="http://schemas.microsoft.com/office/powerpoint/2010/main" val="388005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open the floor to questions:</a:t>
            </a:r>
          </a:p>
        </p:txBody>
      </p:sp>
      <p:sp>
        <p:nvSpPr>
          <p:cNvPr id="4" name="Slide Number Placeholder 3"/>
          <p:cNvSpPr>
            <a:spLocks noGrp="1"/>
          </p:cNvSpPr>
          <p:nvPr>
            <p:ph type="sldNum" sz="quarter" idx="5"/>
          </p:nvPr>
        </p:nvSpPr>
        <p:spPr/>
        <p:txBody>
          <a:bodyPr/>
          <a:lstStyle/>
          <a:p>
            <a:fld id="{079655FB-ED26-4B0B-98B2-4E39DFE609A2}" type="slidenum">
              <a:rPr lang="en-US" smtClean="0"/>
              <a:t>20</a:t>
            </a:fld>
            <a:endParaRPr lang="en-US"/>
          </a:p>
        </p:txBody>
      </p:sp>
    </p:spTree>
    <p:extLst>
      <p:ext uri="{BB962C8B-B14F-4D97-AF65-F5344CB8AC3E}">
        <p14:creationId xmlns:p14="http://schemas.microsoft.com/office/powerpoint/2010/main" val="164649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Nicholas Kennedy and I’m a graduate of Flat Iron’s Data Science Bootcamp</a:t>
            </a:r>
          </a:p>
        </p:txBody>
      </p:sp>
      <p:sp>
        <p:nvSpPr>
          <p:cNvPr id="4" name="Slide Number Placeholder 3"/>
          <p:cNvSpPr>
            <a:spLocks noGrp="1"/>
          </p:cNvSpPr>
          <p:nvPr>
            <p:ph type="sldNum" sz="quarter" idx="5"/>
          </p:nvPr>
        </p:nvSpPr>
        <p:spPr/>
        <p:txBody>
          <a:bodyPr/>
          <a:lstStyle/>
          <a:p>
            <a:fld id="{079655FB-ED26-4B0B-98B2-4E39DFE609A2}" type="slidenum">
              <a:rPr lang="en-US" smtClean="0"/>
              <a:t>2</a:t>
            </a:fld>
            <a:endParaRPr lang="en-US"/>
          </a:p>
        </p:txBody>
      </p:sp>
    </p:spTree>
    <p:extLst>
      <p:ext uri="{BB962C8B-B14F-4D97-AF65-F5344CB8AC3E}">
        <p14:creationId xmlns:p14="http://schemas.microsoft.com/office/powerpoint/2010/main" val="410349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introduce and provide context for the pollen allergy research in the U.S. and more specifically Houston Texas. I’ll then take us through our business problem and the data I used for this analysis. I’ll then cover some basic findings followed by the classification and time-series modeling and report the most successful findings. I’ll go on to propose an application that uses species-specific pollen counts to use as a diagnostic tool for allergy sufferers along with other future considerations before ending with this report’s conclusions. </a:t>
            </a:r>
          </a:p>
        </p:txBody>
      </p:sp>
      <p:sp>
        <p:nvSpPr>
          <p:cNvPr id="4" name="Slide Number Placeholder 3"/>
          <p:cNvSpPr>
            <a:spLocks noGrp="1"/>
          </p:cNvSpPr>
          <p:nvPr>
            <p:ph type="sldNum" sz="quarter" idx="5"/>
          </p:nvPr>
        </p:nvSpPr>
        <p:spPr/>
        <p:txBody>
          <a:bodyPr/>
          <a:lstStyle/>
          <a:p>
            <a:fld id="{079655FB-ED26-4B0B-98B2-4E39DFE609A2}" type="slidenum">
              <a:rPr lang="en-US" smtClean="0"/>
              <a:t>3</a:t>
            </a:fld>
            <a:endParaRPr lang="en-US"/>
          </a:p>
        </p:txBody>
      </p:sp>
    </p:spTree>
    <p:extLst>
      <p:ext uri="{BB962C8B-B14F-4D97-AF65-F5344CB8AC3E}">
        <p14:creationId xmlns:p14="http://schemas.microsoft.com/office/powerpoint/2010/main" val="426280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family my siblings and I like to joke about how our dad, who has always suffered from allergies, would always claim that any illness we or he had was probably allergies. This </a:t>
            </a:r>
            <a:r>
              <a:rPr lang="en-US" dirty="0" err="1"/>
              <a:t>blindspot</a:t>
            </a:r>
            <a:r>
              <a:rPr lang="en-US" dirty="0"/>
              <a:t> of his became a bit more serious when, at 72, he contracted the Covid-19 virus. Believing, as he does, that it was allergies, he didn’t even get tested until he had mostly recovered. </a:t>
            </a:r>
            <a:r>
              <a:rPr lang="en-US" dirty="0" err="1"/>
              <a:t>Luckly</a:t>
            </a:r>
            <a:r>
              <a:rPr lang="en-US" dirty="0"/>
              <a:t> his symptoms were mild, but the  confusion and fear about Covid -19 and Allergy symptoms has affected many. Shedding light on the timing and causes of Allergies is now a much more important topic, not only to empower individuals, but to also prepare healthcare facilities for the upswing of visits and covid-tests that invariably increase with the pollen counts. </a:t>
            </a:r>
          </a:p>
        </p:txBody>
      </p:sp>
      <p:sp>
        <p:nvSpPr>
          <p:cNvPr id="4" name="Slide Number Placeholder 3"/>
          <p:cNvSpPr>
            <a:spLocks noGrp="1"/>
          </p:cNvSpPr>
          <p:nvPr>
            <p:ph type="sldNum" sz="quarter" idx="5"/>
          </p:nvPr>
        </p:nvSpPr>
        <p:spPr/>
        <p:txBody>
          <a:bodyPr/>
          <a:lstStyle/>
          <a:p>
            <a:fld id="{079655FB-ED26-4B0B-98B2-4E39DFE609A2}" type="slidenum">
              <a:rPr lang="en-US" smtClean="0"/>
              <a:t>4</a:t>
            </a:fld>
            <a:endParaRPr lang="en-US"/>
          </a:p>
        </p:txBody>
      </p:sp>
    </p:spTree>
    <p:extLst>
      <p:ext uri="{BB962C8B-B14F-4D97-AF65-F5344CB8AC3E}">
        <p14:creationId xmlns:p14="http://schemas.microsoft.com/office/powerpoint/2010/main" val="1620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Seasonal Allergies happen with regularity across the country, the individual location and timing of pollen blooms varies based on seasonal growth cues across time zones and climates such as light exposure and temperature. Aside from proximity-dependent plant growth cycles, other environmental features may play a role. Furthermore pollen can travel hundreds of miles so more distant weather conditions should also influence counts to a degree. Using information like wind speed, temperature, precipitation both locally in Houston and over 200 miles away, this report hopes to investigate the role that daily climate conditions play in pollen counts. With the threat of a Covid Resurgence always looming, The hope is that the CDC can use pollen counts to prepare medical care providers before they get overwhelmed as well as educate individual allergy suffers as to the timing and eventually the source of their allergies.</a:t>
            </a:r>
          </a:p>
        </p:txBody>
      </p:sp>
      <p:sp>
        <p:nvSpPr>
          <p:cNvPr id="4" name="Slide Number Placeholder 3"/>
          <p:cNvSpPr>
            <a:spLocks noGrp="1"/>
          </p:cNvSpPr>
          <p:nvPr>
            <p:ph type="sldNum" sz="quarter" idx="5"/>
          </p:nvPr>
        </p:nvSpPr>
        <p:spPr/>
        <p:txBody>
          <a:bodyPr/>
          <a:lstStyle/>
          <a:p>
            <a:fld id="{079655FB-ED26-4B0B-98B2-4E39DFE609A2}" type="slidenum">
              <a:rPr lang="en-US" smtClean="0"/>
              <a:t>5</a:t>
            </a:fld>
            <a:endParaRPr lang="en-US"/>
          </a:p>
        </p:txBody>
      </p:sp>
    </p:spTree>
    <p:extLst>
      <p:ext uri="{BB962C8B-B14F-4D97-AF65-F5344CB8AC3E}">
        <p14:creationId xmlns:p14="http://schemas.microsoft.com/office/powerpoint/2010/main" val="18641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Pollen Counts come from the Houston Health Department’s website. Individual monthly tallies of species-specific tree, grass and weed pollen specimens in terms of counts per cubic meter. The collection required skilled technicians so readings are not available for weekends and holidays and these missing </a:t>
            </a:r>
            <a:r>
              <a:rPr lang="en-US" dirty="0" err="1"/>
              <a:t>valies</a:t>
            </a:r>
            <a:r>
              <a:rPr lang="en-US" dirty="0"/>
              <a:t> were imputed. Data consisted of daily counts from 2013 to the present. Individual spreadsheets for the 100+ months were combined and compared to climate data</a:t>
            </a:r>
          </a:p>
        </p:txBody>
      </p:sp>
      <p:sp>
        <p:nvSpPr>
          <p:cNvPr id="4" name="Slide Number Placeholder 3"/>
          <p:cNvSpPr>
            <a:spLocks noGrp="1"/>
          </p:cNvSpPr>
          <p:nvPr>
            <p:ph type="sldNum" sz="quarter" idx="5"/>
          </p:nvPr>
        </p:nvSpPr>
        <p:spPr/>
        <p:txBody>
          <a:bodyPr/>
          <a:lstStyle/>
          <a:p>
            <a:fld id="{079655FB-ED26-4B0B-98B2-4E39DFE609A2}" type="slidenum">
              <a:rPr lang="en-US" smtClean="0"/>
              <a:t>6</a:t>
            </a:fld>
            <a:endParaRPr lang="en-US"/>
          </a:p>
        </p:txBody>
      </p:sp>
    </p:spTree>
    <p:extLst>
      <p:ext uri="{BB962C8B-B14F-4D97-AF65-F5344CB8AC3E}">
        <p14:creationId xmlns:p14="http://schemas.microsoft.com/office/powerpoint/2010/main" val="896675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data comes from </a:t>
            </a:r>
            <a:r>
              <a:rPr lang="en-US" b="0" i="0" dirty="0">
                <a:solidFill>
                  <a:srgbClr val="000000"/>
                </a:solidFill>
                <a:effectLst/>
                <a:latin typeface="Helvetica Neue"/>
              </a:rPr>
              <a:t> </a:t>
            </a:r>
            <a:r>
              <a:rPr lang="en-US" b="0" i="0" u="sng" dirty="0">
                <a:solidFill>
                  <a:srgbClr val="296EAA"/>
                </a:solidFill>
                <a:effectLst/>
                <a:latin typeface="Helvetica Neue"/>
                <a:hlinkClick r:id="rId3"/>
              </a:rPr>
              <a:t>National Oceanic and Atmospheric Administration's (NOAA) National Center for Environmental Information (NCEI)</a:t>
            </a:r>
            <a:r>
              <a:rPr lang="en-US" b="0" i="0" u="sng" dirty="0">
                <a:solidFill>
                  <a:srgbClr val="296EAA"/>
                </a:solidFill>
                <a:effectLst/>
                <a:latin typeface="Helvetica Neue"/>
              </a:rPr>
              <a:t>. From data collection sites in Houston (2 of them) and Shreveport. Shreveport is 200+ miles from Houston beyond a highly vegetated area and thus was considered to be a location that could </a:t>
            </a:r>
            <a:r>
              <a:rPr lang="en-US" b="0" i="0" u="sng" dirty="0" err="1">
                <a:solidFill>
                  <a:srgbClr val="296EAA"/>
                </a:solidFill>
                <a:effectLst/>
                <a:latin typeface="Helvetica Neue"/>
              </a:rPr>
              <a:t>potentiatlly</a:t>
            </a:r>
            <a:r>
              <a:rPr lang="en-US" b="0" i="0" u="sng" dirty="0">
                <a:solidFill>
                  <a:srgbClr val="296EAA"/>
                </a:solidFill>
                <a:effectLst/>
                <a:latin typeface="Helvetica Neue"/>
              </a:rPr>
              <a:t> produce pollen that winds up in Houston. </a:t>
            </a:r>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7</a:t>
            </a:fld>
            <a:endParaRPr lang="en-US"/>
          </a:p>
        </p:txBody>
      </p:sp>
    </p:spTree>
    <p:extLst>
      <p:ext uri="{BB962C8B-B14F-4D97-AF65-F5344CB8AC3E}">
        <p14:creationId xmlns:p14="http://schemas.microsoft.com/office/powerpoint/2010/main" val="396312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classes of pollen have different thresholds for severity. For example grass pollen is considered extremely heavy at counts greater than 200 per cubic meter, whereas tree pollen isn’t considered extremely heavy until levels greater than 1500 grains per m3</a:t>
            </a:r>
          </a:p>
          <a:p>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8</a:t>
            </a:fld>
            <a:endParaRPr lang="en-US"/>
          </a:p>
        </p:txBody>
      </p:sp>
    </p:spTree>
    <p:extLst>
      <p:ext uri="{BB962C8B-B14F-4D97-AF65-F5344CB8AC3E}">
        <p14:creationId xmlns:p14="http://schemas.microsoft.com/office/powerpoint/2010/main" val="370295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varying strength, Weed , Grass and Tree pollens were weighted proportionally to their heaviness thresholds and combined into a weighted pollen feature. 100 parts per cubic meter is considered Heavy for all 3 types and was chosen that the cutoff for what this report considers high levels of pollen. </a:t>
            </a:r>
            <a:r>
              <a:rPr lang="en-US" dirty="0" err="1"/>
              <a:t>Accoring</a:t>
            </a:r>
            <a:r>
              <a:rPr lang="en-US" dirty="0"/>
              <a:t> to this criterion, just over 50% of the days of the year in Houston are considered heavy or “high” pollen days.</a:t>
            </a:r>
          </a:p>
        </p:txBody>
      </p:sp>
      <p:sp>
        <p:nvSpPr>
          <p:cNvPr id="4" name="Slide Number Placeholder 3"/>
          <p:cNvSpPr>
            <a:spLocks noGrp="1"/>
          </p:cNvSpPr>
          <p:nvPr>
            <p:ph type="sldNum" sz="quarter" idx="5"/>
          </p:nvPr>
        </p:nvSpPr>
        <p:spPr/>
        <p:txBody>
          <a:bodyPr/>
          <a:lstStyle/>
          <a:p>
            <a:fld id="{079655FB-ED26-4B0B-98B2-4E39DFE609A2}" type="slidenum">
              <a:rPr lang="en-US" smtClean="0"/>
              <a:t>9</a:t>
            </a:fld>
            <a:endParaRPr lang="en-US"/>
          </a:p>
        </p:txBody>
      </p:sp>
    </p:spTree>
    <p:extLst>
      <p:ext uri="{BB962C8B-B14F-4D97-AF65-F5344CB8AC3E}">
        <p14:creationId xmlns:p14="http://schemas.microsoft.com/office/powerpoint/2010/main" val="245970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33849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434457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9309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152645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457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503685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14356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6775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52604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81639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663298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6FA2F7-6869-4FC1-8079-410FD4031FB3}"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04661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6FA2F7-6869-4FC1-8079-410FD4031FB3}"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89464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FA2F7-6869-4FC1-8079-410FD4031FB3}"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9944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21554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11558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6FA2F7-6869-4FC1-8079-410FD4031FB3}" type="datetimeFigureOut">
              <a:rPr lang="en-US" smtClean="0"/>
              <a:t>5/13/2022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4039F3-6664-4B12-B3C3-4900B48CAF50}" type="slidenum">
              <a:rPr lang="en-US" smtClean="0"/>
              <a:t>‹#›</a:t>
            </a:fld>
            <a:endParaRPr lang="en-US"/>
          </a:p>
        </p:txBody>
      </p:sp>
    </p:spTree>
    <p:extLst>
      <p:ext uri="{BB962C8B-B14F-4D97-AF65-F5344CB8AC3E}">
        <p14:creationId xmlns:p14="http://schemas.microsoft.com/office/powerpoint/2010/main" val="12299402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toughcookiemommy.com/2015/09/find-relief-from-seasonal-allergies-minuteclinic-cvs_extra-ad.html"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creativecommons.org/licenses/by-nc/3.0/" TargetMode="External"/><Relationship Id="rId3" Type="http://schemas.openxmlformats.org/officeDocument/2006/relationships/image" Target="../media/image9.png"/><Relationship Id="rId7" Type="http://schemas.openxmlformats.org/officeDocument/2006/relationships/image" Target="../media/image20.png"/><Relationship Id="rId12" Type="http://schemas.openxmlformats.org/officeDocument/2006/relationships/hyperlink" Target="https://www.freepngimg.com/png/4808-grass-png-image-green-pictur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ellcomecollection.org/works/s38jqfs8" TargetMode="External"/><Relationship Id="rId11" Type="http://schemas.openxmlformats.org/officeDocument/2006/relationships/image" Target="../media/image3.png"/><Relationship Id="rId5" Type="http://schemas.openxmlformats.org/officeDocument/2006/relationships/image" Target="../media/image19.jpg"/><Relationship Id="rId10" Type="http://schemas.openxmlformats.org/officeDocument/2006/relationships/hyperlink" Target="https://creativecommons.org/licenses/by-sa/3.0/" TargetMode="External"/><Relationship Id="rId4" Type="http://schemas.openxmlformats.org/officeDocument/2006/relationships/hyperlink" Target="https://freepngimg.com/png/6894-bush-png-image" TargetMode="External"/><Relationship Id="rId9" Type="http://schemas.openxmlformats.org/officeDocument/2006/relationships/hyperlink" Target="https://wikitravel.org/en/Texa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 Id="rId9" Type="http://schemas.openxmlformats.org/officeDocument/2006/relationships/hyperlink" Target="https://freepngimg.com/png/6894-bush-png-im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ngimg.com/png/4808-grass-png-image-green-pictur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wgoqatar.com/8524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freepngimg.com/png/31785-sunflower-fil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reativecommons.org/licenses/by-nc/3.0/" TargetMode="External"/><Relationship Id="rId4" Type="http://schemas.openxmlformats.org/officeDocument/2006/relationships/hyperlink" Target="https://www.freepngimg.com/png/4808-grass-png-image-green-pictur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7.jp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s://researchleap.com/measuring-societal-vulnerability-critical-infrastructure-failure-due-extreme-weather-ev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6894-bush-png-im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952611" y="76021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Houston,</a:t>
            </a:r>
            <a:br>
              <a:rPr lang="en-US" dirty="0">
                <a:solidFill>
                  <a:schemeClr val="accent5">
                    <a:lumMod val="60000"/>
                    <a:lumOff val="40000"/>
                  </a:schemeClr>
                </a:solidFill>
                <a:latin typeface="Palatino Linotype" panose="02040502050505030304" pitchFamily="18" charset="0"/>
              </a:rPr>
            </a:br>
            <a:r>
              <a:rPr lang="en-US" dirty="0">
                <a:solidFill>
                  <a:schemeClr val="accent5">
                    <a:lumMod val="60000"/>
                    <a:lumOff val="40000"/>
                  </a:schemeClr>
                </a:solidFill>
                <a:latin typeface="Palatino Linotype" panose="02040502050505030304" pitchFamily="18" charset="0"/>
              </a:rPr>
              <a:t>We Have an </a:t>
            </a:r>
            <a:r>
              <a:rPr lang="en-US" i="1" dirty="0">
                <a:solidFill>
                  <a:schemeClr val="accent5">
                    <a:lumMod val="60000"/>
                    <a:lumOff val="40000"/>
                  </a:schemeClr>
                </a:solidFill>
                <a:latin typeface="Palatino Linotype" panose="02040502050505030304" pitchFamily="18" charset="0"/>
              </a:rPr>
              <a:t>Allergy</a:t>
            </a:r>
            <a:r>
              <a:rPr lang="en-US" dirty="0">
                <a:solidFill>
                  <a:schemeClr val="accent5">
                    <a:lumMod val="60000"/>
                    <a:lumOff val="40000"/>
                  </a:schemeClr>
                </a:solidFill>
                <a:latin typeface="Palatino Linotype" panose="02040502050505030304" pitchFamily="18" charset="0"/>
              </a:rPr>
              <a:t> Problem</a:t>
            </a:r>
          </a:p>
        </p:txBody>
      </p:sp>
      <p:sp>
        <p:nvSpPr>
          <p:cNvPr id="3" name="Subtitle 2">
            <a:extLst>
              <a:ext uri="{FF2B5EF4-FFF2-40B4-BE49-F238E27FC236}">
                <a16:creationId xmlns:a16="http://schemas.microsoft.com/office/drawing/2014/main" id="{AC9DAE35-42CF-4619-9CDE-8EC7036CCB47}"/>
              </a:ext>
            </a:extLst>
          </p:cNvPr>
          <p:cNvSpPr>
            <a:spLocks noGrp="1"/>
          </p:cNvSpPr>
          <p:nvPr>
            <p:ph type="subTitle" idx="1"/>
          </p:nvPr>
        </p:nvSpPr>
        <p:spPr>
          <a:xfrm>
            <a:off x="1716695" y="5683763"/>
            <a:ext cx="7766936" cy="1096899"/>
          </a:xfrm>
        </p:spPr>
        <p:txBody>
          <a:bodyPr>
            <a:normAutofit/>
          </a:bodyPr>
          <a:lstStyle/>
          <a:p>
            <a:pPr algn="ctr"/>
            <a:r>
              <a:rPr lang="en-US" sz="2800" dirty="0">
                <a:latin typeface="Palatino Linotype" panose="02040502050505030304" pitchFamily="18" charset="0"/>
              </a:rPr>
              <a:t>Predicting Pollen Counts in Texas</a:t>
            </a:r>
          </a:p>
          <a:p>
            <a:pPr algn="ctr"/>
            <a:r>
              <a:rPr lang="en-US" dirty="0">
                <a:latin typeface="Palatino Linotype" panose="02040502050505030304" pitchFamily="18" charset="0"/>
              </a:rPr>
              <a:t>May, 2022</a:t>
            </a:r>
          </a:p>
        </p:txBody>
      </p:sp>
      <p:pic>
        <p:nvPicPr>
          <p:cNvPr id="5" name="Picture 4">
            <a:extLst>
              <a:ext uri="{FF2B5EF4-FFF2-40B4-BE49-F238E27FC236}">
                <a16:creationId xmlns:a16="http://schemas.microsoft.com/office/drawing/2014/main" id="{A4B14B86-0BA6-49D0-BA4A-7084DF87E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118" y="2574758"/>
            <a:ext cx="3745050" cy="2851484"/>
          </a:xfrm>
          <a:prstGeom prst="rect">
            <a:avLst/>
          </a:prstGeom>
        </p:spPr>
      </p:pic>
    </p:spTree>
    <p:extLst>
      <p:ext uri="{BB962C8B-B14F-4D97-AF65-F5344CB8AC3E}">
        <p14:creationId xmlns:p14="http://schemas.microsoft.com/office/powerpoint/2010/main" val="173520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9" y="-23739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Exploratory Findings</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D1345840-05B5-4570-8374-469B411D8FEB}"/>
              </a:ext>
            </a:extLst>
          </p:cNvPr>
          <p:cNvSpPr txBox="1">
            <a:spLocks/>
          </p:cNvSpPr>
          <p:nvPr/>
        </p:nvSpPr>
        <p:spPr>
          <a:xfrm>
            <a:off x="665626" y="2953238"/>
            <a:ext cx="9168063"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Many Days had pollen counts of zero especially in summertime</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Max Pollen Count of over 9,000 per m</a:t>
            </a:r>
            <a:r>
              <a:rPr lang="en-US" sz="2400" baseline="30000" dirty="0">
                <a:latin typeface="Palatino Linotype" panose="02040502050505030304" pitchFamily="18" charset="0"/>
              </a:rPr>
              <a:t>3</a:t>
            </a:r>
            <a:r>
              <a:rPr lang="en-US" sz="2400" dirty="0">
                <a:latin typeface="Palatino Linotype" panose="02040502050505030304" pitchFamily="18" charset="0"/>
              </a:rPr>
              <a:t> occurred in March, 2019</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Pollen’s Logarithmic Distribution</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3CAB5123-C586-4B4E-97E3-D7998652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868" y="3690833"/>
            <a:ext cx="7948067" cy="2848743"/>
          </a:xfrm>
          <a:prstGeom prst="rect">
            <a:avLst/>
          </a:prstGeom>
        </p:spPr>
      </p:pic>
    </p:spTree>
    <p:extLst>
      <p:ext uri="{BB962C8B-B14F-4D97-AF65-F5344CB8AC3E}">
        <p14:creationId xmlns:p14="http://schemas.microsoft.com/office/powerpoint/2010/main" val="205903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F0AF46-2624-4AD2-ACEC-B6CF4CF71543}"/>
              </a:ext>
            </a:extLst>
          </p:cNvPr>
          <p:cNvSpPr txBox="1">
            <a:spLocks/>
          </p:cNvSpPr>
          <p:nvPr/>
        </p:nvSpPr>
        <p:spPr>
          <a:xfrm>
            <a:off x="485384" y="214785"/>
            <a:ext cx="9168063" cy="164630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chemeClr val="accent5">
                    <a:lumMod val="60000"/>
                    <a:lumOff val="40000"/>
                  </a:schemeClr>
                </a:solidFill>
                <a:latin typeface="Palatino Linotype" panose="02040502050505030304" pitchFamily="18" charset="0"/>
              </a:rPr>
              <a:t>Exploratory Findings</a:t>
            </a:r>
            <a:endParaRPr lang="en-US" sz="5400" i="1" dirty="0">
              <a:solidFill>
                <a:schemeClr val="accent5">
                  <a:lumMod val="60000"/>
                  <a:lumOff val="40000"/>
                </a:schemeClr>
              </a:solidFill>
              <a:latin typeface="Palatino Linotype" panose="02040502050505030304" pitchFamily="18" charset="0"/>
            </a:endParaRPr>
          </a:p>
        </p:txBody>
      </p:sp>
      <p:sp>
        <p:nvSpPr>
          <p:cNvPr id="6" name="Title 1">
            <a:extLst>
              <a:ext uri="{FF2B5EF4-FFF2-40B4-BE49-F238E27FC236}">
                <a16:creationId xmlns:a16="http://schemas.microsoft.com/office/drawing/2014/main" id="{3C37ECB5-AFFC-4A20-9D18-216685FC7501}"/>
              </a:ext>
            </a:extLst>
          </p:cNvPr>
          <p:cNvSpPr txBox="1">
            <a:spLocks/>
          </p:cNvSpPr>
          <p:nvPr/>
        </p:nvSpPr>
        <p:spPr>
          <a:xfrm>
            <a:off x="862724" y="6474914"/>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latin typeface="Palatino Linotype" panose="02040502050505030304" pitchFamily="18" charset="0"/>
              </a:rPr>
              <a:t>No</a:t>
            </a:r>
            <a:r>
              <a:rPr lang="en-US" sz="2400" dirty="0">
                <a:latin typeface="Palatino Linotype" panose="02040502050505030304" pitchFamily="18" charset="0"/>
              </a:rPr>
              <a:t> Clear Correlation Between Local Precipitation* and Pollen Counts for Current or Prior Year</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9" name="Picture 8">
            <a:extLst>
              <a:ext uri="{FF2B5EF4-FFF2-40B4-BE49-F238E27FC236}">
                <a16:creationId xmlns:a16="http://schemas.microsoft.com/office/drawing/2014/main" id="{AD04A242-403E-4768-99D0-901CB3FDC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41" y="1219045"/>
            <a:ext cx="9215633" cy="4824291"/>
          </a:xfrm>
          <a:prstGeom prst="rect">
            <a:avLst/>
          </a:prstGeom>
        </p:spPr>
      </p:pic>
      <p:sp>
        <p:nvSpPr>
          <p:cNvPr id="10" name="Title 1">
            <a:extLst>
              <a:ext uri="{FF2B5EF4-FFF2-40B4-BE49-F238E27FC236}">
                <a16:creationId xmlns:a16="http://schemas.microsoft.com/office/drawing/2014/main" id="{B16C045E-5972-4389-BAAB-6F7C63A8A716}"/>
              </a:ext>
            </a:extLst>
          </p:cNvPr>
          <p:cNvSpPr txBox="1">
            <a:spLocks/>
          </p:cNvSpPr>
          <p:nvPr/>
        </p:nvSpPr>
        <p:spPr>
          <a:xfrm>
            <a:off x="9412704" y="6304360"/>
            <a:ext cx="3131661" cy="46752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400" dirty="0">
                <a:solidFill>
                  <a:schemeClr val="tx1"/>
                </a:solidFill>
                <a:latin typeface="Palatino Linotype" panose="02040502050505030304" pitchFamily="18" charset="0"/>
              </a:rPr>
              <a:t>* Also True for Shreveport, </a:t>
            </a:r>
          </a:p>
          <a:p>
            <a:pPr algn="l"/>
            <a:r>
              <a:rPr lang="en-US" sz="1400" dirty="0">
                <a:solidFill>
                  <a:schemeClr val="tx1"/>
                </a:solidFill>
                <a:latin typeface="Palatino Linotype" panose="02040502050505030304" pitchFamily="18" charset="0"/>
              </a:rPr>
              <a:t>&amp; other variables (see Appendix)</a:t>
            </a:r>
          </a:p>
        </p:txBody>
      </p:sp>
    </p:spTree>
    <p:extLst>
      <p:ext uri="{BB962C8B-B14F-4D97-AF65-F5344CB8AC3E}">
        <p14:creationId xmlns:p14="http://schemas.microsoft.com/office/powerpoint/2010/main" val="195971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7" y="333481"/>
            <a:ext cx="9168063" cy="1646302"/>
          </a:xfrm>
        </p:spPr>
        <p:txBody>
          <a:bodyPr/>
          <a:lstStyle/>
          <a:p>
            <a:pPr algn="ctr"/>
            <a:r>
              <a:rPr lang="en-US" sz="5251" dirty="0">
                <a:solidFill>
                  <a:schemeClr val="accent5">
                    <a:lumMod val="60000"/>
                    <a:lumOff val="40000"/>
                  </a:schemeClr>
                </a:solidFill>
                <a:latin typeface="Palatino Linotype" panose="02040502050505030304" pitchFamily="18" charset="0"/>
              </a:rPr>
              <a:t>Classification</a:t>
            </a:r>
            <a:r>
              <a:rPr lang="en-US" dirty="0">
                <a:solidFill>
                  <a:schemeClr val="accent5">
                    <a:lumMod val="60000"/>
                    <a:lumOff val="40000"/>
                  </a:schemeClr>
                </a:solidFill>
                <a:latin typeface="Palatino Linotype" panose="02040502050505030304" pitchFamily="18" charset="0"/>
              </a:rPr>
              <a:t> Modeling:</a:t>
            </a:r>
            <a:br>
              <a:rPr lang="en-US"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The Seasonality Problem</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A88572A5-6AFD-4B1F-BF34-D59BE082E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780" y="2083764"/>
            <a:ext cx="6708375" cy="4440755"/>
          </a:xfrm>
          <a:prstGeom prst="rect">
            <a:avLst/>
          </a:prstGeom>
        </p:spPr>
      </p:pic>
    </p:spTree>
    <p:extLst>
      <p:ext uri="{BB962C8B-B14F-4D97-AF65-F5344CB8AC3E}">
        <p14:creationId xmlns:p14="http://schemas.microsoft.com/office/powerpoint/2010/main" val="178814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33437" y="-41594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Classification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5" name="TextBox 4">
            <a:extLst>
              <a:ext uri="{FF2B5EF4-FFF2-40B4-BE49-F238E27FC236}">
                <a16:creationId xmlns:a16="http://schemas.microsoft.com/office/drawing/2014/main" id="{0D00677F-4935-41CD-9BC7-A908BA925832}"/>
              </a:ext>
            </a:extLst>
          </p:cNvPr>
          <p:cNvSpPr txBox="1"/>
          <p:nvPr/>
        </p:nvSpPr>
        <p:spPr>
          <a:xfrm>
            <a:off x="614500" y="1170647"/>
            <a:ext cx="8313401" cy="1938992"/>
          </a:xfrm>
          <a:prstGeom prst="rect">
            <a:avLst/>
          </a:prstGeom>
          <a:noFill/>
        </p:spPr>
        <p:txBody>
          <a:bodyPr wrap="square">
            <a:spAutoFit/>
          </a:bodyPr>
          <a:lstStyle/>
          <a:p>
            <a:pPr marL="342900" indent="-342900" algn="l">
              <a:buFontTx/>
              <a:buChar char="-"/>
            </a:pPr>
            <a:r>
              <a:rPr lang="en-US" sz="2400" dirty="0">
                <a:solidFill>
                  <a:schemeClr val="bg1">
                    <a:lumMod val="50000"/>
                  </a:schemeClr>
                </a:solidFill>
                <a:latin typeface="Palatino Linotype" panose="02040502050505030304" pitchFamily="18" charset="0"/>
              </a:rPr>
              <a:t>Decision Tree: Local Temp  =  Most Important Feature </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Random Forest Classifier Achieved 60% Accuracy</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Seasonality persists after decomposition?</a:t>
            </a:r>
            <a:endParaRPr lang="en-US" sz="18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41AA36E1-0B6F-4686-9891-07318C32B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555" y="3107290"/>
            <a:ext cx="8032141" cy="3750710"/>
          </a:xfrm>
          <a:prstGeom prst="rect">
            <a:avLst/>
          </a:prstGeom>
        </p:spPr>
      </p:pic>
    </p:spTree>
    <p:extLst>
      <p:ext uri="{BB962C8B-B14F-4D97-AF65-F5344CB8AC3E}">
        <p14:creationId xmlns:p14="http://schemas.microsoft.com/office/powerpoint/2010/main" val="347214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15096" y="-453314"/>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Time-Series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48B69B78-0642-4EEC-86E6-F02127BD3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46" y="1129810"/>
            <a:ext cx="5014901" cy="2933773"/>
          </a:xfrm>
          <a:prstGeom prst="rect">
            <a:avLst/>
          </a:prstGeom>
        </p:spPr>
      </p:pic>
      <p:pic>
        <p:nvPicPr>
          <p:cNvPr id="6" name="Picture 5">
            <a:extLst>
              <a:ext uri="{FF2B5EF4-FFF2-40B4-BE49-F238E27FC236}">
                <a16:creationId xmlns:a16="http://schemas.microsoft.com/office/drawing/2014/main" id="{26A3CF38-36ED-4A36-9477-A3907C9AE2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4909" y="2347545"/>
            <a:ext cx="8316989" cy="4743496"/>
          </a:xfrm>
          <a:prstGeom prst="rect">
            <a:avLst/>
          </a:prstGeom>
        </p:spPr>
      </p:pic>
    </p:spTree>
    <p:extLst>
      <p:ext uri="{BB962C8B-B14F-4D97-AF65-F5344CB8AC3E}">
        <p14:creationId xmlns:p14="http://schemas.microsoft.com/office/powerpoint/2010/main" val="386921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604B1-D86E-91F2-F370-47F956B058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27441" y="1570929"/>
            <a:ext cx="3331679" cy="5206649"/>
          </a:xfrm>
          <a:prstGeom prst="rect">
            <a:avLst/>
          </a:prstGeom>
        </p:spPr>
      </p:pic>
      <p:sp>
        <p:nvSpPr>
          <p:cNvPr id="8" name="TextBox 7">
            <a:extLst>
              <a:ext uri="{FF2B5EF4-FFF2-40B4-BE49-F238E27FC236}">
                <a16:creationId xmlns:a16="http://schemas.microsoft.com/office/drawing/2014/main" id="{C5544AAE-CF0F-6C1C-0D1E-93CEA3AC05F6}"/>
              </a:ext>
            </a:extLst>
          </p:cNvPr>
          <p:cNvSpPr txBox="1"/>
          <p:nvPr/>
        </p:nvSpPr>
        <p:spPr>
          <a:xfrm>
            <a:off x="9597399" y="6708328"/>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4BE7A1EC-24B0-4A2C-AE53-A8BF1E71D29B}"/>
              </a:ext>
            </a:extLst>
          </p:cNvPr>
          <p:cNvSpPr txBox="1">
            <a:spLocks/>
          </p:cNvSpPr>
          <p:nvPr/>
        </p:nvSpPr>
        <p:spPr>
          <a:xfrm>
            <a:off x="1449656" y="379492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latin typeface="Palatino Linotype" panose="02040502050505030304" pitchFamily="18" charset="0"/>
              </a:rPr>
              <a:t>Classification:</a:t>
            </a:r>
          </a:p>
          <a:p>
            <a:pPr marL="342900" indent="-342900" algn="l">
              <a:buFontTx/>
              <a:buChar char="-"/>
            </a:pPr>
            <a:r>
              <a:rPr lang="en-US" sz="2400" dirty="0">
                <a:solidFill>
                  <a:schemeClr val="bg1">
                    <a:lumMod val="50000"/>
                  </a:schemeClr>
                </a:solidFill>
                <a:latin typeface="Palatino Linotype" panose="02040502050505030304" pitchFamily="18" charset="0"/>
              </a:rPr>
              <a:t>Best Model was Random Forest 60% Accuracy, 59% Precision</a:t>
            </a:r>
          </a:p>
          <a:p>
            <a:pPr algn="l"/>
            <a:endParaRPr lang="en-US" sz="2400" dirty="0">
              <a:latin typeface="Palatino Linotype" panose="02040502050505030304" pitchFamily="18" charset="0"/>
            </a:endParaRPr>
          </a:p>
          <a:p>
            <a:pPr algn="l"/>
            <a:r>
              <a:rPr lang="en-US" sz="3200" dirty="0">
                <a:latin typeface="Palatino Linotype" panose="02040502050505030304" pitchFamily="18" charset="0"/>
              </a:rPr>
              <a:t>Time Series:</a:t>
            </a:r>
          </a:p>
          <a:p>
            <a:pPr marL="342900" indent="-342900" algn="l">
              <a:buFontTx/>
              <a:buChar char="-"/>
            </a:pPr>
            <a:r>
              <a:rPr lang="en-US" sz="2400" dirty="0">
                <a:solidFill>
                  <a:schemeClr val="bg1">
                    <a:lumMod val="50000"/>
                  </a:schemeClr>
                </a:solidFill>
                <a:latin typeface="Palatino Linotype" panose="02040502050505030304" pitchFamily="18" charset="0"/>
              </a:rPr>
              <a:t>Best Predictor was Prior Year’s Pollen Counts </a:t>
            </a:r>
          </a:p>
          <a:p>
            <a:pPr marL="342900" indent="-342900" algn="l">
              <a:buFontTx/>
              <a:buChar char="-"/>
            </a:pPr>
            <a:r>
              <a:rPr lang="en-US" sz="2400" dirty="0">
                <a:solidFill>
                  <a:schemeClr val="bg1">
                    <a:lumMod val="50000"/>
                  </a:schemeClr>
                </a:solidFill>
                <a:latin typeface="Palatino Linotype" panose="02040502050505030304" pitchFamily="18" charset="0"/>
              </a:rPr>
              <a:t>Off by ~ 425 particles per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on average</a:t>
            </a:r>
          </a:p>
        </p:txBody>
      </p:sp>
      <p:pic>
        <p:nvPicPr>
          <p:cNvPr id="5" name="Picture 4">
            <a:extLst>
              <a:ext uri="{FF2B5EF4-FFF2-40B4-BE49-F238E27FC236}">
                <a16:creationId xmlns:a16="http://schemas.microsoft.com/office/drawing/2014/main" id="{0F1CC57D-F088-2F59-4EE5-47264D2E32C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785805"/>
            <a:ext cx="12192000" cy="1097437"/>
          </a:xfrm>
          <a:prstGeom prst="rect">
            <a:avLst/>
          </a:prstGeom>
        </p:spPr>
      </p:pic>
      <p:sp>
        <p:nvSpPr>
          <p:cNvPr id="6" name="TextBox 5">
            <a:extLst>
              <a:ext uri="{FF2B5EF4-FFF2-40B4-BE49-F238E27FC236}">
                <a16:creationId xmlns:a16="http://schemas.microsoft.com/office/drawing/2014/main" id="{D3DD4CFD-D153-B3E9-C314-4478ADC43B43}"/>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40183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05138" y="-17460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br>
              <a:rPr lang="en-US" dirty="0">
                <a:solidFill>
                  <a:schemeClr val="accent5">
                    <a:lumMod val="60000"/>
                    <a:lumOff val="40000"/>
                  </a:schemeClr>
                </a:solidFill>
                <a:latin typeface="Palatino Linotype" panose="02040502050505030304" pitchFamily="18" charset="0"/>
              </a:rPr>
            </a:br>
            <a:r>
              <a:rPr lang="en-US" sz="4000" dirty="0">
                <a:solidFill>
                  <a:schemeClr val="accent5">
                    <a:lumMod val="60000"/>
                    <a:lumOff val="40000"/>
                  </a:schemeClr>
                </a:solidFill>
                <a:latin typeface="Palatino Linotype" panose="02040502050505030304" pitchFamily="18" charset="0"/>
              </a:rPr>
              <a:t>Best Predictions =&gt; Last Year’s Data</a:t>
            </a: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5A5F250E-FE37-419A-BF62-AE31BF1F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73" y="1700613"/>
            <a:ext cx="8680804" cy="5011105"/>
          </a:xfrm>
          <a:prstGeom prst="rect">
            <a:avLst/>
          </a:prstGeom>
        </p:spPr>
      </p:pic>
    </p:spTree>
    <p:extLst>
      <p:ext uri="{BB962C8B-B14F-4D97-AF65-F5344CB8AC3E}">
        <p14:creationId xmlns:p14="http://schemas.microsoft.com/office/powerpoint/2010/main" val="1777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title"/>
          </p:nvPr>
        </p:nvSpPr>
        <p:spPr>
          <a:xfrm>
            <a:off x="677334" y="363416"/>
            <a:ext cx="8596668" cy="1320800"/>
          </a:xfrm>
        </p:spPr>
        <p:txBody>
          <a:bodyPr>
            <a:normAutofit fontScale="90000"/>
          </a:bodyPr>
          <a:lstStyle/>
          <a:p>
            <a:pPr algn="ctr"/>
            <a:r>
              <a:rPr lang="en-US" sz="6000" dirty="0">
                <a:solidFill>
                  <a:schemeClr val="accent5">
                    <a:lumMod val="60000"/>
                    <a:lumOff val="40000"/>
                  </a:schemeClr>
                </a:solidFill>
                <a:latin typeface="Palatino Linotype" panose="02040502050505030304" pitchFamily="18" charset="0"/>
              </a:rPr>
              <a:t>Proposal for Next Steps:</a:t>
            </a:r>
            <a:br>
              <a:rPr lang="en-US" sz="6000"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Species-Specific Diagnostic Tool</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37B380E5-8562-46EB-AFF3-996527614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32" y="2108917"/>
            <a:ext cx="8575543" cy="4689317"/>
          </a:xfrm>
          <a:prstGeom prst="rect">
            <a:avLst/>
          </a:prstGeom>
        </p:spPr>
      </p:pic>
      <p:pic>
        <p:nvPicPr>
          <p:cNvPr id="9" name="Picture 8">
            <a:extLst>
              <a:ext uri="{FF2B5EF4-FFF2-40B4-BE49-F238E27FC236}">
                <a16:creationId xmlns:a16="http://schemas.microsoft.com/office/drawing/2014/main" id="{8FBAA43D-7F8F-4884-AE50-5BE8F65078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37" r="67554"/>
          <a:stretch/>
        </p:blipFill>
        <p:spPr>
          <a:xfrm>
            <a:off x="9560859" y="363416"/>
            <a:ext cx="2594381" cy="2358218"/>
          </a:xfrm>
          <a:prstGeom prst="rect">
            <a:avLst/>
          </a:prstGeom>
        </p:spPr>
      </p:pic>
    </p:spTree>
    <p:extLst>
      <p:ext uri="{BB962C8B-B14F-4D97-AF65-F5344CB8AC3E}">
        <p14:creationId xmlns:p14="http://schemas.microsoft.com/office/powerpoint/2010/main" val="152871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413A383-E36C-4294-9161-07568630DC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10090" y="4929527"/>
            <a:ext cx="2069131" cy="2069131"/>
          </a:xfrm>
          <a:prstGeom prst="rect">
            <a:avLst/>
          </a:prstGeom>
        </p:spPr>
      </p:pic>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1006934" y="668767"/>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Further Considerations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6AD1DF4F-CBDE-42F5-AC3F-C39BED75E974}"/>
              </a:ext>
            </a:extLst>
          </p:cNvPr>
          <p:cNvSpPr txBox="1">
            <a:spLocks/>
          </p:cNvSpPr>
          <p:nvPr/>
        </p:nvSpPr>
        <p:spPr>
          <a:xfrm>
            <a:off x="1019135" y="3557399"/>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3200" dirty="0">
                <a:solidFill>
                  <a:srgbClr val="92D050"/>
                </a:solidFill>
                <a:latin typeface="Palatino Linotype" panose="02040502050505030304" pitchFamily="18" charset="0"/>
              </a:rPr>
              <a:t>Mold Spores</a:t>
            </a: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r>
              <a:rPr lang="en-US" sz="3200" dirty="0">
                <a:solidFill>
                  <a:srgbClr val="92D050"/>
                </a:solidFill>
                <a:latin typeface="Palatino Linotype" panose="02040502050505030304" pitchFamily="18" charset="0"/>
              </a:rPr>
              <a:t>2.  More Local &amp; Statewide Data</a:t>
            </a:r>
            <a:endParaRPr lang="en-US" sz="2400" dirty="0">
              <a:solidFill>
                <a:srgbClr val="92D050"/>
              </a:solidFill>
              <a:latin typeface="Palatino Linotype" panose="02040502050505030304" pitchFamily="18" charset="0"/>
            </a:endParaRPr>
          </a:p>
        </p:txBody>
      </p:sp>
      <p:pic>
        <p:nvPicPr>
          <p:cNvPr id="5" name="Picture 4">
            <a:extLst>
              <a:ext uri="{FF2B5EF4-FFF2-40B4-BE49-F238E27FC236}">
                <a16:creationId xmlns:a16="http://schemas.microsoft.com/office/drawing/2014/main" id="{68073ED4-36CC-482B-817B-4F4C0596BC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97327" y="1946880"/>
            <a:ext cx="2587278" cy="1602789"/>
          </a:xfrm>
          <a:prstGeom prst="rect">
            <a:avLst/>
          </a:prstGeom>
          <a:ln w="76200">
            <a:solidFill>
              <a:schemeClr val="accent2">
                <a:lumMod val="40000"/>
                <a:lumOff val="60000"/>
              </a:schemeClr>
            </a:solidFill>
          </a:ln>
        </p:spPr>
      </p:pic>
      <p:pic>
        <p:nvPicPr>
          <p:cNvPr id="12" name="Picture 11">
            <a:extLst>
              <a:ext uri="{FF2B5EF4-FFF2-40B4-BE49-F238E27FC236}">
                <a16:creationId xmlns:a16="http://schemas.microsoft.com/office/drawing/2014/main" id="{500C4A67-E9DC-44C8-FB33-67EEA8311E09}"/>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10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243483" y="3593690"/>
            <a:ext cx="2175098" cy="2175098"/>
          </a:xfrm>
          <a:prstGeom prst="rect">
            <a:avLst/>
          </a:prstGeom>
        </p:spPr>
      </p:pic>
      <p:sp>
        <p:nvSpPr>
          <p:cNvPr id="13" name="TextBox 12">
            <a:extLst>
              <a:ext uri="{FF2B5EF4-FFF2-40B4-BE49-F238E27FC236}">
                <a16:creationId xmlns:a16="http://schemas.microsoft.com/office/drawing/2014/main" id="{789E6EEB-7B6C-C74D-F134-552BB46475BE}"/>
              </a:ext>
            </a:extLst>
          </p:cNvPr>
          <p:cNvSpPr txBox="1"/>
          <p:nvPr/>
        </p:nvSpPr>
        <p:spPr>
          <a:xfrm>
            <a:off x="4449137" y="7061205"/>
            <a:ext cx="1642670" cy="507831"/>
          </a:xfrm>
          <a:prstGeom prst="rect">
            <a:avLst/>
          </a:prstGeom>
          <a:noFill/>
        </p:spPr>
        <p:txBody>
          <a:bodyPr wrap="square" rtlCol="0">
            <a:spAutoFit/>
          </a:bodyPr>
          <a:lstStyle/>
          <a:p>
            <a:r>
              <a:rPr lang="en-US" sz="900">
                <a:hlinkClick r:id="rId9" tooltip="https://wikitravel.org/en/Texas"/>
              </a:rPr>
              <a:t>This Photo</a:t>
            </a:r>
            <a:r>
              <a:rPr lang="en-US" sz="900"/>
              <a:t> by Unknown Author is licensed under </a:t>
            </a:r>
            <a:r>
              <a:rPr lang="en-US" sz="900">
                <a:hlinkClick r:id="rId10" tooltip="https://creativecommons.org/licenses/by-sa/3.0/"/>
              </a:rPr>
              <a:t>CC BY-SA</a:t>
            </a:r>
            <a:endParaRPr lang="en-US" sz="900"/>
          </a:p>
        </p:txBody>
      </p:sp>
      <p:pic>
        <p:nvPicPr>
          <p:cNvPr id="14" name="Picture 13">
            <a:extLst>
              <a:ext uri="{FF2B5EF4-FFF2-40B4-BE49-F238E27FC236}">
                <a16:creationId xmlns:a16="http://schemas.microsoft.com/office/drawing/2014/main" id="{071C52B7-A235-51C0-CB06-2A28CFB7785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0" y="5768788"/>
            <a:ext cx="12192000" cy="1114454"/>
          </a:xfrm>
          <a:prstGeom prst="rect">
            <a:avLst/>
          </a:prstGeom>
        </p:spPr>
      </p:pic>
      <p:sp>
        <p:nvSpPr>
          <p:cNvPr id="15" name="TextBox 14">
            <a:extLst>
              <a:ext uri="{FF2B5EF4-FFF2-40B4-BE49-F238E27FC236}">
                <a16:creationId xmlns:a16="http://schemas.microsoft.com/office/drawing/2014/main" id="{AC359FF6-CE70-9B8D-8903-2B58453FD17E}"/>
              </a:ext>
            </a:extLst>
          </p:cNvPr>
          <p:cNvSpPr txBox="1"/>
          <p:nvPr/>
        </p:nvSpPr>
        <p:spPr>
          <a:xfrm>
            <a:off x="0" y="6883242"/>
            <a:ext cx="12192000" cy="230832"/>
          </a:xfrm>
          <a:prstGeom prst="rect">
            <a:avLst/>
          </a:prstGeom>
          <a:noFill/>
        </p:spPr>
        <p:txBody>
          <a:bodyPr wrap="square" rtlCol="0">
            <a:spAutoFit/>
          </a:bodyPr>
          <a:lstStyle/>
          <a:p>
            <a:r>
              <a:rPr lang="en-US" sz="900">
                <a:hlinkClick r:id="rId12" tooltip="https://www.freepngimg.com/png/4808-grass-png-image-green-picture"/>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4108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F39DCF-608B-7009-9331-749CF6C227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4406" y="1651351"/>
            <a:ext cx="3331679" cy="5206649"/>
          </a:xfrm>
          <a:prstGeom prst="rect">
            <a:avLst/>
          </a:prstGeom>
        </p:spPr>
      </p:pic>
      <p:sp>
        <p:nvSpPr>
          <p:cNvPr id="11" name="TextBox 10">
            <a:extLst>
              <a:ext uri="{FF2B5EF4-FFF2-40B4-BE49-F238E27FC236}">
                <a16:creationId xmlns:a16="http://schemas.microsoft.com/office/drawing/2014/main" id="{D01219DB-5B0E-A0BE-F325-095FB26FAFCC}"/>
              </a:ext>
            </a:extLst>
          </p:cNvPr>
          <p:cNvSpPr txBox="1"/>
          <p:nvPr/>
        </p:nvSpPr>
        <p:spPr>
          <a:xfrm>
            <a:off x="9704364" y="6788750"/>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687089" y="573547"/>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Conclusion</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9" name="Title 1">
            <a:extLst>
              <a:ext uri="{FF2B5EF4-FFF2-40B4-BE49-F238E27FC236}">
                <a16:creationId xmlns:a16="http://schemas.microsoft.com/office/drawing/2014/main" id="{0678C8F1-F3D6-4EA2-9B96-B20C2F649ADC}"/>
              </a:ext>
            </a:extLst>
          </p:cNvPr>
          <p:cNvSpPr txBox="1">
            <a:spLocks/>
          </p:cNvSpPr>
          <p:nvPr/>
        </p:nvSpPr>
        <p:spPr>
          <a:xfrm>
            <a:off x="1182550" y="372294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i="1" dirty="0">
                <a:latin typeface="Palatino Linotype" panose="02040502050505030304" pitchFamily="18" charset="0"/>
              </a:rPr>
              <a:t>Seasonality is King, Knowledge is Power</a:t>
            </a:r>
          </a:p>
          <a:p>
            <a:pPr algn="l"/>
            <a:endParaRPr lang="en-US" sz="3200" dirty="0">
              <a:latin typeface="Palatino Linotype" panose="02040502050505030304" pitchFamily="18" charset="0"/>
            </a:endParaRPr>
          </a:p>
          <a:p>
            <a:pPr marL="342900" indent="-342900" algn="l">
              <a:buFontTx/>
              <a:buChar char="-"/>
            </a:pPr>
            <a:r>
              <a:rPr lang="en-US" sz="2400" b="1" dirty="0">
                <a:solidFill>
                  <a:schemeClr val="bg1">
                    <a:lumMod val="50000"/>
                  </a:schemeClr>
                </a:solidFill>
                <a:latin typeface="Palatino Linotype" panose="02040502050505030304" pitchFamily="18" charset="0"/>
              </a:rPr>
              <a:t>The local seasonality of pollen production is the best </a:t>
            </a:r>
          </a:p>
          <a:p>
            <a:pPr algn="l"/>
            <a:r>
              <a:rPr lang="en-US" sz="2400" b="1" dirty="0">
                <a:solidFill>
                  <a:schemeClr val="bg1">
                    <a:lumMod val="50000"/>
                  </a:schemeClr>
                </a:solidFill>
                <a:latin typeface="Palatino Linotype" panose="02040502050505030304" pitchFamily="18" charset="0"/>
              </a:rPr>
              <a:t>     predictor of pollen counts. </a:t>
            </a:r>
          </a:p>
          <a:p>
            <a:pPr algn="l"/>
            <a:endParaRPr lang="en-US" sz="2400" b="1" dirty="0">
              <a:solidFill>
                <a:schemeClr val="bg1">
                  <a:lumMod val="50000"/>
                </a:schemeClr>
              </a:solidFill>
              <a:latin typeface="Palatino Linotype" panose="02040502050505030304" pitchFamily="18" charset="0"/>
            </a:endParaRPr>
          </a:p>
          <a:p>
            <a:pPr marL="342900" indent="-342900" algn="l">
              <a:buFontTx/>
              <a:buChar char="-"/>
            </a:pPr>
            <a:r>
              <a:rPr lang="en-US" sz="2400" b="1" dirty="0">
                <a:solidFill>
                  <a:schemeClr val="bg1">
                    <a:lumMod val="50000"/>
                  </a:schemeClr>
                </a:solidFill>
                <a:latin typeface="Palatino Linotype" panose="02040502050505030304" pitchFamily="18" charset="0"/>
              </a:rPr>
              <a:t>Data can be used to bring understanding of allergens to public reducing confusion and fear in post-Covid world</a:t>
            </a:r>
          </a:p>
          <a:p>
            <a:pPr algn="l"/>
            <a:r>
              <a:rPr lang="en-US" sz="2400" b="1" dirty="0">
                <a:solidFill>
                  <a:schemeClr val="bg1">
                    <a:lumMod val="50000"/>
                  </a:schemeClr>
                </a:solidFill>
                <a:latin typeface="Palatino Linotype" panose="02040502050505030304" pitchFamily="18" charset="0"/>
              </a:rPr>
              <a:t> </a:t>
            </a:r>
            <a:endParaRPr lang="en-US" sz="24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22A5344B-944D-BF83-AFB3-B14A7C210CC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68469"/>
            <a:ext cx="12192000" cy="1514773"/>
          </a:xfrm>
          <a:prstGeom prst="rect">
            <a:avLst/>
          </a:prstGeom>
        </p:spPr>
      </p:pic>
      <p:sp>
        <p:nvSpPr>
          <p:cNvPr id="7" name="TextBox 6">
            <a:extLst>
              <a:ext uri="{FF2B5EF4-FFF2-40B4-BE49-F238E27FC236}">
                <a16:creationId xmlns:a16="http://schemas.microsoft.com/office/drawing/2014/main" id="{ABBF02B3-C070-3A5C-3DA5-8366FD14B462}"/>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pic>
        <p:nvPicPr>
          <p:cNvPr id="12" name="Picture 11">
            <a:extLst>
              <a:ext uri="{FF2B5EF4-FFF2-40B4-BE49-F238E27FC236}">
                <a16:creationId xmlns:a16="http://schemas.microsoft.com/office/drawing/2014/main" id="{8EDF4C43-1F51-EED1-ABF0-5A1BA892A59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4863" y="4814111"/>
            <a:ext cx="2069131" cy="2069131"/>
          </a:xfrm>
          <a:prstGeom prst="rect">
            <a:avLst/>
          </a:prstGeom>
        </p:spPr>
      </p:pic>
    </p:spTree>
    <p:extLst>
      <p:ext uri="{BB962C8B-B14F-4D97-AF65-F5344CB8AC3E}">
        <p14:creationId xmlns:p14="http://schemas.microsoft.com/office/powerpoint/2010/main" val="42478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48136" y="4615626"/>
            <a:ext cx="8596668" cy="1320800"/>
          </a:xfrm>
        </p:spPr>
        <p:txBody>
          <a:bodyPr>
            <a:normAutofit/>
          </a:body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1026" name="Picture 2">
            <a:extLst>
              <a:ext uri="{FF2B5EF4-FFF2-40B4-BE49-F238E27FC236}">
                <a16:creationId xmlns:a16="http://schemas.microsoft.com/office/drawing/2014/main" id="{CEA1300B-D552-4324-83F5-287D6B25C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300416" y="1612061"/>
            <a:ext cx="2141738" cy="28095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6822694-21F7-4599-BC19-F6B1EF3F1026}"/>
              </a:ext>
            </a:extLst>
          </p:cNvPr>
          <p:cNvSpPr txBox="1">
            <a:spLocks/>
          </p:cNvSpPr>
          <p:nvPr/>
        </p:nvSpPr>
        <p:spPr>
          <a:xfrm>
            <a:off x="1269461" y="5544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latin typeface="Palatino Linotype" panose="02040502050505030304" pitchFamily="18" charset="0"/>
              </a:rPr>
              <a:t>Nicholas Ross O’Keefe Kennedy</a:t>
            </a:r>
            <a:endParaRPr lang="en-US" sz="4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16A78E70-45B1-48A4-B448-4E800E6E1ED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479234"/>
            <a:ext cx="12192000" cy="1514773"/>
          </a:xfrm>
          <a:prstGeom prst="rect">
            <a:avLst/>
          </a:prstGeom>
        </p:spPr>
      </p:pic>
      <p:sp>
        <p:nvSpPr>
          <p:cNvPr id="8" name="TextBox 7">
            <a:extLst>
              <a:ext uri="{FF2B5EF4-FFF2-40B4-BE49-F238E27FC236}">
                <a16:creationId xmlns:a16="http://schemas.microsoft.com/office/drawing/2014/main" id="{62192E22-4B69-4AB3-8DAA-48CF3DD9B653}"/>
              </a:ext>
            </a:extLst>
          </p:cNvPr>
          <p:cNvSpPr txBox="1"/>
          <p:nvPr/>
        </p:nvSpPr>
        <p:spPr>
          <a:xfrm>
            <a:off x="0" y="6994007"/>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16171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2111" y="900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Thanks!</a:t>
            </a:r>
            <a:br>
              <a:rPr lang="en-US" dirty="0">
                <a:solidFill>
                  <a:schemeClr val="accent5">
                    <a:lumMod val="60000"/>
                    <a:lumOff val="40000"/>
                  </a:schemeClr>
                </a:solidFill>
                <a:latin typeface="Palatino Linotype" panose="02040502050505030304" pitchFamily="18" charset="0"/>
              </a:rPr>
            </a:br>
            <a:r>
              <a:rPr lang="en-US" sz="3200" dirty="0">
                <a:solidFill>
                  <a:schemeClr val="accent5">
                    <a:lumMod val="60000"/>
                    <a:lumOff val="40000"/>
                  </a:schemeClr>
                </a:solidFill>
                <a:latin typeface="Palatino Linotype" panose="02040502050505030304" pitchFamily="18" charset="0"/>
              </a:rPr>
              <a:t>Questions and Comments</a:t>
            </a:r>
            <a:br>
              <a:rPr lang="en-US" sz="3200"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08E8A2DB-0317-4B78-9086-ACD7B7F2F2EC}"/>
              </a:ext>
            </a:extLst>
          </p:cNvPr>
          <p:cNvSpPr txBox="1">
            <a:spLocks/>
          </p:cNvSpPr>
          <p:nvPr/>
        </p:nvSpPr>
        <p:spPr>
          <a:xfrm>
            <a:off x="1152941" y="4509305"/>
            <a:ext cx="8596668" cy="132080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6" name="Picture 2">
            <a:extLst>
              <a:ext uri="{FF2B5EF4-FFF2-40B4-BE49-F238E27FC236}">
                <a16:creationId xmlns:a16="http://schemas.microsoft.com/office/drawing/2014/main" id="{EEC8CF21-F756-4597-9941-3EA0A2BC9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275273" y="1857076"/>
            <a:ext cx="2141738" cy="2809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C049C5-11D1-35E4-53BC-7F4842D91F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785805"/>
            <a:ext cx="12192000" cy="1097437"/>
          </a:xfrm>
          <a:prstGeom prst="rect">
            <a:avLst/>
          </a:prstGeom>
        </p:spPr>
      </p:pic>
      <p:sp>
        <p:nvSpPr>
          <p:cNvPr id="8" name="TextBox 7">
            <a:extLst>
              <a:ext uri="{FF2B5EF4-FFF2-40B4-BE49-F238E27FC236}">
                <a16:creationId xmlns:a16="http://schemas.microsoft.com/office/drawing/2014/main" id="{90B1BD15-F94F-D93A-B4D2-14F62469F2BB}"/>
              </a:ext>
            </a:extLst>
          </p:cNvPr>
          <p:cNvSpPr txBox="1"/>
          <p:nvPr/>
        </p:nvSpPr>
        <p:spPr>
          <a:xfrm>
            <a:off x="0" y="6883242"/>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078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637784" y="519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Additional References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20964A59-C251-4393-A998-5DB5C2DE626C}"/>
              </a:ext>
            </a:extLst>
          </p:cNvPr>
          <p:cNvSpPr txBox="1">
            <a:spLocks/>
          </p:cNvSpPr>
          <p:nvPr/>
        </p:nvSpPr>
        <p:spPr>
          <a:xfrm>
            <a:off x="1209179" y="36462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2800" dirty="0">
                <a:solidFill>
                  <a:srgbClr val="92D050"/>
                </a:solidFill>
                <a:latin typeface="Palatino Linotype" panose="02040502050505030304" pitchFamily="18" charset="0"/>
              </a:rPr>
              <a:t>https://www.chpa.org/sites/default/files/media/docs/2020-10/Assessing-Consumer-Benefits-of-Allergy-Rx-OTC-Switches-03012017.pdf</a:t>
            </a:r>
          </a:p>
          <a:p>
            <a:pPr marL="514350" indent="-514350" algn="l">
              <a:buAutoNum type="arabicPeriod"/>
            </a:pPr>
            <a:endParaRPr lang="en-US" sz="2800" dirty="0">
              <a:solidFill>
                <a:srgbClr val="92D050"/>
              </a:solidFill>
              <a:latin typeface="Palatino Linotype" panose="02040502050505030304" pitchFamily="18" charset="0"/>
            </a:endParaRPr>
          </a:p>
          <a:p>
            <a:pPr marL="514350" indent="-514350" algn="l">
              <a:buAutoNum type="arabicPeriod"/>
            </a:pPr>
            <a:r>
              <a:rPr lang="en-US" sz="2800" dirty="0">
                <a:solidFill>
                  <a:srgbClr val="92D050"/>
                </a:solidFill>
                <a:latin typeface="Palatino Linotype" panose="02040502050505030304" pitchFamily="18" charset="0"/>
              </a:rPr>
              <a:t> https://www.ochsner.org/services/allergy-asthma-and-immunology/pollen-mold</a:t>
            </a:r>
          </a:p>
          <a:p>
            <a:pPr algn="l"/>
            <a:endParaRPr lang="en-US" sz="2800" dirty="0">
              <a:solidFill>
                <a:srgbClr val="92D050"/>
              </a:solidFill>
              <a:latin typeface="Palatino Linotype" panose="02040502050505030304" pitchFamily="18" charset="0"/>
            </a:endParaRPr>
          </a:p>
        </p:txBody>
      </p:sp>
      <p:pic>
        <p:nvPicPr>
          <p:cNvPr id="6" name="Picture 5">
            <a:extLst>
              <a:ext uri="{FF2B5EF4-FFF2-40B4-BE49-F238E27FC236}">
                <a16:creationId xmlns:a16="http://schemas.microsoft.com/office/drawing/2014/main" id="{06BD717B-533B-712D-BE37-181C975336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5785805"/>
            <a:ext cx="12192000" cy="1097437"/>
          </a:xfrm>
          <a:prstGeom prst="rect">
            <a:avLst/>
          </a:prstGeom>
        </p:spPr>
      </p:pic>
      <p:sp>
        <p:nvSpPr>
          <p:cNvPr id="7" name="TextBox 6">
            <a:extLst>
              <a:ext uri="{FF2B5EF4-FFF2-40B4-BE49-F238E27FC236}">
                <a16:creationId xmlns:a16="http://schemas.microsoft.com/office/drawing/2014/main" id="{8CE5AEF2-3A33-97B2-81AF-A21EC5911BBD}"/>
              </a:ext>
            </a:extLst>
          </p:cNvPr>
          <p:cNvSpPr txBox="1"/>
          <p:nvPr/>
        </p:nvSpPr>
        <p:spPr>
          <a:xfrm>
            <a:off x="0" y="6883242"/>
            <a:ext cx="12192000" cy="230832"/>
          </a:xfrm>
          <a:prstGeom prst="rect">
            <a:avLst/>
          </a:prstGeom>
          <a:noFill/>
        </p:spPr>
        <p:txBody>
          <a:bodyPr wrap="square" rtlCol="0">
            <a:spAutoFit/>
          </a:bodyPr>
          <a:lstStyle/>
          <a:p>
            <a:r>
              <a:rPr lang="en-US" sz="900">
                <a:hlinkClick r:id="rId3" tooltip="https://www.freepngimg.com/png/4808-grass-png-image-green-picture"/>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9870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6738" y="7199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Appendix</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1DF7C85-9A51-4A6C-B253-CB5B6CD02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82" y="1649850"/>
            <a:ext cx="9168063" cy="5056824"/>
          </a:xfrm>
          <a:prstGeom prst="rect">
            <a:avLst/>
          </a:prstGeom>
        </p:spPr>
      </p:pic>
    </p:spTree>
    <p:extLst>
      <p:ext uri="{BB962C8B-B14F-4D97-AF65-F5344CB8AC3E}">
        <p14:creationId xmlns:p14="http://schemas.microsoft.com/office/powerpoint/2010/main" val="281138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2839637" y="357309"/>
            <a:ext cx="3982377" cy="890167"/>
          </a:xfrm>
        </p:spPr>
        <p:txBody>
          <a:bodyPr/>
          <a:lstStyle/>
          <a:p>
            <a:pPr algn="ctr"/>
            <a:r>
              <a:rPr lang="en-US" dirty="0">
                <a:solidFill>
                  <a:schemeClr val="accent5">
                    <a:lumMod val="60000"/>
                    <a:lumOff val="40000"/>
                  </a:schemeClr>
                </a:solidFill>
                <a:latin typeface="Palatino Linotype" panose="02040502050505030304" pitchFamily="18" charset="0"/>
              </a:rPr>
              <a:t>Agenda:</a:t>
            </a:r>
          </a:p>
        </p:txBody>
      </p:sp>
      <p:graphicFrame>
        <p:nvGraphicFramePr>
          <p:cNvPr id="2" name="Diagram 1">
            <a:extLst>
              <a:ext uri="{FF2B5EF4-FFF2-40B4-BE49-F238E27FC236}">
                <a16:creationId xmlns:a16="http://schemas.microsoft.com/office/drawing/2014/main" id="{623C0AA5-431C-4749-B85D-2B1238EBA7C7}"/>
              </a:ext>
            </a:extLst>
          </p:cNvPr>
          <p:cNvGraphicFramePr/>
          <p:nvPr>
            <p:extLst>
              <p:ext uri="{D42A27DB-BD31-4B8C-83A1-F6EECF244321}">
                <p14:modId xmlns:p14="http://schemas.microsoft.com/office/powerpoint/2010/main" val="3762874638"/>
              </p:ext>
            </p:extLst>
          </p:nvPr>
        </p:nvGraphicFramePr>
        <p:xfrm>
          <a:off x="501315" y="1413720"/>
          <a:ext cx="8201527" cy="2534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C4137E09-6B06-46F2-ACA0-E03922523B1F}"/>
              </a:ext>
            </a:extLst>
          </p:cNvPr>
          <p:cNvGraphicFramePr/>
          <p:nvPr>
            <p:extLst>
              <p:ext uri="{D42A27DB-BD31-4B8C-83A1-F6EECF244321}">
                <p14:modId xmlns:p14="http://schemas.microsoft.com/office/powerpoint/2010/main" val="3347625292"/>
              </p:ext>
            </p:extLst>
          </p:nvPr>
        </p:nvGraphicFramePr>
        <p:xfrm>
          <a:off x="2763252" y="4016346"/>
          <a:ext cx="8201527" cy="2534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439EBBB1-8549-4FA8-88F7-7D05EACF7C01}"/>
              </a:ext>
            </a:extLst>
          </p:cNvPr>
          <p:cNvGrpSpPr/>
          <p:nvPr/>
        </p:nvGrpSpPr>
        <p:grpSpPr>
          <a:xfrm>
            <a:off x="8406288" y="3948371"/>
            <a:ext cx="296554" cy="296554"/>
            <a:chOff x="6018621" y="333306"/>
            <a:chExt cx="296554" cy="296554"/>
          </a:xfrm>
        </p:grpSpPr>
        <p:sp>
          <p:nvSpPr>
            <p:cNvPr id="13" name="Arrow: Down 12">
              <a:extLst>
                <a:ext uri="{FF2B5EF4-FFF2-40B4-BE49-F238E27FC236}">
                  <a16:creationId xmlns:a16="http://schemas.microsoft.com/office/drawing/2014/main" id="{A7B6DBA5-714F-45AE-B01E-E20FB051EB1D}"/>
                </a:ext>
              </a:extLst>
            </p:cNvPr>
            <p:cNvSpPr/>
            <p:nvPr/>
          </p:nvSpPr>
          <p:spPr>
            <a:xfrm>
              <a:off x="6018621" y="333306"/>
              <a:ext cx="296554" cy="296554"/>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Arrow: Down 4">
              <a:extLst>
                <a:ext uri="{FF2B5EF4-FFF2-40B4-BE49-F238E27FC236}">
                  <a16:creationId xmlns:a16="http://schemas.microsoft.com/office/drawing/2014/main" id="{E946A0E3-5D91-4182-947A-75908F8E3916}"/>
                </a:ext>
              </a:extLst>
            </p:cNvPr>
            <p:cNvSpPr txBox="1"/>
            <p:nvPr/>
          </p:nvSpPr>
          <p:spPr>
            <a:xfrm>
              <a:off x="6085346" y="333306"/>
              <a:ext cx="163104" cy="2231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16205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06278" y="459719"/>
            <a:ext cx="8596668" cy="1320800"/>
          </a:xfrm>
        </p:spPr>
        <p:txBody>
          <a:bodyPr>
            <a:normAutofit fontScale="90000"/>
          </a:bodyPr>
          <a:lstStyle/>
          <a:p>
            <a:pPr algn="ctr"/>
            <a:r>
              <a:rPr lang="en-US" sz="6000" b="1" dirty="0">
                <a:latin typeface="Palatino Linotype" panose="02040502050505030304" pitchFamily="18" charset="0"/>
              </a:rPr>
              <a:t>Introduction:</a:t>
            </a:r>
            <a:r>
              <a:rPr lang="en-US" sz="4800" b="1" dirty="0">
                <a:latin typeface="Palatino Linotype" panose="02040502050505030304" pitchFamily="18" charset="0"/>
              </a:rPr>
              <a:t> </a:t>
            </a:r>
            <a:br>
              <a:rPr lang="en-US" sz="4800" b="1" dirty="0">
                <a:solidFill>
                  <a:schemeClr val="accent4"/>
                </a:solidFill>
                <a:latin typeface="Palatino Linotype" panose="02040502050505030304" pitchFamily="18" charset="0"/>
              </a:rPr>
            </a:br>
            <a:r>
              <a:rPr lang="en-US" sz="4000" dirty="0">
                <a:solidFill>
                  <a:schemeClr val="accent4"/>
                </a:solidFill>
                <a:latin typeface="Palatino Linotype" panose="02040502050505030304" pitchFamily="18" charset="0"/>
              </a:rPr>
              <a:t>Allergies &amp; Public Health After Covid-19</a:t>
            </a:r>
            <a:endParaRPr lang="en-US" sz="4400" dirty="0">
              <a:solidFill>
                <a:schemeClr val="accent4"/>
              </a:solidFill>
              <a:latin typeface="Palatino Linotype" panose="02040502050505030304" pitchFamily="18" charset="0"/>
            </a:endParaRPr>
          </a:p>
        </p:txBody>
      </p:sp>
      <p:pic>
        <p:nvPicPr>
          <p:cNvPr id="3" name="Picture 2">
            <a:extLst>
              <a:ext uri="{FF2B5EF4-FFF2-40B4-BE49-F238E27FC236}">
                <a16:creationId xmlns:a16="http://schemas.microsoft.com/office/drawing/2014/main" id="{950B630A-226A-4519-BE9A-4420ED18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9692" y="3897098"/>
            <a:ext cx="4076700" cy="2296289"/>
          </a:xfrm>
          <a:prstGeom prst="rect">
            <a:avLst/>
          </a:prstGeom>
        </p:spPr>
      </p:pic>
      <p:sp>
        <p:nvSpPr>
          <p:cNvPr id="4" name="Title 1">
            <a:extLst>
              <a:ext uri="{FF2B5EF4-FFF2-40B4-BE49-F238E27FC236}">
                <a16:creationId xmlns:a16="http://schemas.microsoft.com/office/drawing/2014/main" id="{7B704B2F-8AB9-4B53-B343-C4782B33741F}"/>
              </a:ext>
            </a:extLst>
          </p:cNvPr>
          <p:cNvSpPr txBox="1">
            <a:spLocks/>
          </p:cNvSpPr>
          <p:nvPr/>
        </p:nvSpPr>
        <p:spPr>
          <a:xfrm>
            <a:off x="1300361" y="245187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AutoNum type="arabicPeriod"/>
            </a:pPr>
            <a:r>
              <a:rPr lang="en-US" sz="2400" dirty="0">
                <a:solidFill>
                  <a:schemeClr val="bg1">
                    <a:lumMod val="50000"/>
                  </a:schemeClr>
                </a:solidFill>
                <a:latin typeface="Palatino Linotype" panose="02040502050505030304" pitchFamily="18" charset="0"/>
              </a:rPr>
              <a:t>Heightened Public Awareness of Allergies</a:t>
            </a:r>
          </a:p>
          <a:p>
            <a:pPr algn="l"/>
            <a:endParaRPr lang="en-US" sz="2400" dirty="0">
              <a:solidFill>
                <a:schemeClr val="bg1">
                  <a:lumMod val="50000"/>
                </a:schemeClr>
              </a:solidFill>
              <a:latin typeface="Palatino Linotype" panose="02040502050505030304" pitchFamily="18" charset="0"/>
            </a:endParaRPr>
          </a:p>
          <a:p>
            <a:pPr algn="l"/>
            <a:r>
              <a:rPr lang="en-US" sz="2400" dirty="0">
                <a:solidFill>
                  <a:schemeClr val="bg1">
                    <a:lumMod val="50000"/>
                  </a:schemeClr>
                </a:solidFill>
                <a:latin typeface="Palatino Linotype" panose="02040502050505030304" pitchFamily="18" charset="0"/>
              </a:rPr>
              <a:t>2.   Seasonal Strain on Healthcare Providers</a:t>
            </a:r>
          </a:p>
          <a:p>
            <a:pPr algn="l"/>
            <a:endParaRPr lang="en-US" sz="2400" dirty="0">
              <a:solidFill>
                <a:schemeClr val="bg1">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0853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974032" y="241570"/>
            <a:ext cx="8596668" cy="1320800"/>
          </a:xfrm>
        </p:spPr>
        <p:txBody>
          <a:bodyPr>
            <a:noAutofit/>
          </a:bodyPr>
          <a:lstStyle/>
          <a:p>
            <a:pPr algn="ctr"/>
            <a:r>
              <a:rPr lang="en-US" sz="5400" b="1" dirty="0">
                <a:latin typeface="Palatino Linotype" panose="02040502050505030304" pitchFamily="18" charset="0"/>
              </a:rPr>
              <a:t>Allergies: </a:t>
            </a:r>
            <a:br>
              <a:rPr lang="en-US" sz="5400" b="1" dirty="0">
                <a:latin typeface="Palatino Linotype" panose="02040502050505030304" pitchFamily="18" charset="0"/>
              </a:rPr>
            </a:br>
            <a:r>
              <a:rPr lang="en-US" sz="5400" i="1" dirty="0">
                <a:solidFill>
                  <a:schemeClr val="accent4"/>
                </a:solidFill>
                <a:latin typeface="Palatino Linotype" panose="02040502050505030304" pitchFamily="18" charset="0"/>
              </a:rPr>
              <a:t>A Business Problem</a:t>
            </a:r>
          </a:p>
        </p:txBody>
      </p:sp>
      <p:sp>
        <p:nvSpPr>
          <p:cNvPr id="8" name="Title 1">
            <a:extLst>
              <a:ext uri="{FF2B5EF4-FFF2-40B4-BE49-F238E27FC236}">
                <a16:creationId xmlns:a16="http://schemas.microsoft.com/office/drawing/2014/main" id="{33F5142B-923A-4B7A-8374-4DC4D7ED80D0}"/>
              </a:ext>
            </a:extLst>
          </p:cNvPr>
          <p:cNvSpPr txBox="1">
            <a:spLocks/>
          </p:cNvSpPr>
          <p:nvPr/>
        </p:nvSpPr>
        <p:spPr>
          <a:xfrm>
            <a:off x="1258241" y="476629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dirty="0">
                <a:solidFill>
                  <a:schemeClr val="bg1">
                    <a:lumMod val="50000"/>
                  </a:schemeClr>
                </a:solidFill>
                <a:latin typeface="Palatino Linotype" panose="02040502050505030304" pitchFamily="18" charset="0"/>
              </a:rPr>
              <a:t>Preparing Medical Providers &amp; the General Public</a:t>
            </a:r>
          </a:p>
          <a:p>
            <a:pPr algn="l"/>
            <a:r>
              <a:rPr lang="en-US" sz="2800" dirty="0">
                <a:solidFill>
                  <a:schemeClr val="bg1">
                    <a:lumMod val="50000"/>
                  </a:schemeClr>
                </a:solidFill>
                <a:latin typeface="Palatino Linotype" panose="02040502050505030304" pitchFamily="18" charset="0"/>
              </a:rPr>
              <a:t>for Allergy Season Through Public Health Initiatives</a:t>
            </a:r>
          </a:p>
        </p:txBody>
      </p:sp>
      <p:pic>
        <p:nvPicPr>
          <p:cNvPr id="10" name="Picture 9">
            <a:extLst>
              <a:ext uri="{FF2B5EF4-FFF2-40B4-BE49-F238E27FC236}">
                <a16:creationId xmlns:a16="http://schemas.microsoft.com/office/drawing/2014/main" id="{87CFBF20-FEE6-40B4-B7FD-CF6E1CEAD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6763" y="2091704"/>
            <a:ext cx="4012890" cy="2674592"/>
          </a:xfrm>
          <a:prstGeom prst="rect">
            <a:avLst/>
          </a:prstGeom>
        </p:spPr>
      </p:pic>
    </p:spTree>
    <p:extLst>
      <p:ext uri="{BB962C8B-B14F-4D97-AF65-F5344CB8AC3E}">
        <p14:creationId xmlns:p14="http://schemas.microsoft.com/office/powerpoint/2010/main" val="202629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Pollen</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564014" y="472263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All Pollen Data From Houston Health Dept.</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Monthly Tallies of Species-Specific Pollen Counts per m</a:t>
            </a:r>
            <a:r>
              <a:rPr lang="en-US" sz="2400" baseline="30000" dirty="0">
                <a:latin typeface="Palatino Linotype" panose="02040502050505030304" pitchFamily="18" charset="0"/>
              </a:rPr>
              <a:t>3</a:t>
            </a: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Business Days from January 2013 to April 2022 </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11" name="Picture 10">
            <a:extLst>
              <a:ext uri="{FF2B5EF4-FFF2-40B4-BE49-F238E27FC236}">
                <a16:creationId xmlns:a16="http://schemas.microsoft.com/office/drawing/2014/main" id="{36FD77B1-201D-4F47-83F2-A3ABDBFB0B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390192"/>
            <a:ext cx="12192000" cy="1514773"/>
          </a:xfrm>
          <a:prstGeom prst="rect">
            <a:avLst/>
          </a:prstGeom>
        </p:spPr>
      </p:pic>
      <p:sp>
        <p:nvSpPr>
          <p:cNvPr id="12" name="TextBox 11">
            <a:extLst>
              <a:ext uri="{FF2B5EF4-FFF2-40B4-BE49-F238E27FC236}">
                <a16:creationId xmlns:a16="http://schemas.microsoft.com/office/drawing/2014/main" id="{317399BB-83BF-4BC2-BA17-0500589F36B6}"/>
              </a:ext>
            </a:extLst>
          </p:cNvPr>
          <p:cNvSpPr txBox="1"/>
          <p:nvPr/>
        </p:nvSpPr>
        <p:spPr>
          <a:xfrm>
            <a:off x="0" y="6904965"/>
            <a:ext cx="12192000" cy="230832"/>
          </a:xfrm>
          <a:prstGeom prst="rect">
            <a:avLst/>
          </a:prstGeom>
          <a:noFill/>
        </p:spPr>
        <p:txBody>
          <a:bodyPr wrap="square" rtlCol="0">
            <a:spAutoFit/>
          </a:bodyPr>
          <a:lstStyle/>
          <a:p>
            <a:r>
              <a:rPr lang="en-US" sz="900">
                <a:hlinkClick r:id="rId4"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pic>
        <p:nvPicPr>
          <p:cNvPr id="4" name="Picture 3">
            <a:extLst>
              <a:ext uri="{FF2B5EF4-FFF2-40B4-BE49-F238E27FC236}">
                <a16:creationId xmlns:a16="http://schemas.microsoft.com/office/drawing/2014/main" id="{F4CC0C8D-F360-3F52-B367-F4D1F4F949D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53830" y="259306"/>
            <a:ext cx="2160918" cy="2160918"/>
          </a:xfrm>
          <a:prstGeom prst="rect">
            <a:avLst/>
          </a:prstGeom>
        </p:spPr>
      </p:pic>
      <p:sp>
        <p:nvSpPr>
          <p:cNvPr id="5" name="TextBox 4">
            <a:extLst>
              <a:ext uri="{FF2B5EF4-FFF2-40B4-BE49-F238E27FC236}">
                <a16:creationId xmlns:a16="http://schemas.microsoft.com/office/drawing/2014/main" id="{422A21B3-EB4A-CDB2-B352-7C688F4E06DC}"/>
              </a:ext>
            </a:extLst>
          </p:cNvPr>
          <p:cNvSpPr txBox="1"/>
          <p:nvPr/>
        </p:nvSpPr>
        <p:spPr>
          <a:xfrm>
            <a:off x="10593896" y="6904965"/>
            <a:ext cx="1524003" cy="507831"/>
          </a:xfrm>
          <a:prstGeom prst="rect">
            <a:avLst/>
          </a:prstGeom>
          <a:noFill/>
        </p:spPr>
        <p:txBody>
          <a:bodyPr wrap="square" rtlCol="0">
            <a:spAutoFit/>
          </a:bodyPr>
          <a:lstStyle/>
          <a:p>
            <a:r>
              <a:rPr lang="en-US" sz="900" dirty="0">
                <a:hlinkClick r:id="rId7" tooltip="https://freepngimg.com/png/31785-sunflower-file"/>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399476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573307" y="-3777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Climate</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144702" y="39538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Daily Climate Data from NOAA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2 Testing Centers in Houston, TX, 1 from Shreveport, LA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Average Daily Temp (˚F), </a:t>
            </a:r>
          </a:p>
          <a:p>
            <a:pPr algn="l"/>
            <a:r>
              <a:rPr lang="en-US" sz="2400" dirty="0">
                <a:latin typeface="Palatino Linotype" panose="02040502050505030304" pitchFamily="18" charset="0"/>
              </a:rPr>
              <a:t>    Average Wind Speed (mph), </a:t>
            </a:r>
          </a:p>
          <a:p>
            <a:pPr algn="l"/>
            <a:r>
              <a:rPr lang="en-US" sz="2400" dirty="0">
                <a:latin typeface="Palatino Linotype" panose="02040502050505030304" pitchFamily="18" charset="0"/>
              </a:rPr>
              <a:t>    Precipitation (in.)</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D699A9EB-5178-4229-9B1A-9E2FC3FE66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897725" y="3953893"/>
            <a:ext cx="5891276" cy="2577433"/>
          </a:xfrm>
          <a:prstGeom prst="rect">
            <a:avLst/>
          </a:prstGeom>
          <a:ln w="60325">
            <a:solidFill>
              <a:schemeClr val="accent1">
                <a:lumMod val="40000"/>
                <a:lumOff val="60000"/>
              </a:schemeClr>
            </a:solidFill>
          </a:ln>
        </p:spPr>
      </p:pic>
      <p:sp>
        <p:nvSpPr>
          <p:cNvPr id="5" name="TextBox 4">
            <a:extLst>
              <a:ext uri="{FF2B5EF4-FFF2-40B4-BE49-F238E27FC236}">
                <a16:creationId xmlns:a16="http://schemas.microsoft.com/office/drawing/2014/main" id="{B2E0CC13-33C5-400D-96B6-2DCCF67C2811}"/>
              </a:ext>
            </a:extLst>
          </p:cNvPr>
          <p:cNvSpPr txBox="1"/>
          <p:nvPr/>
        </p:nvSpPr>
        <p:spPr>
          <a:xfrm>
            <a:off x="5537182" y="6964615"/>
            <a:ext cx="4204188" cy="230832"/>
          </a:xfrm>
          <a:prstGeom prst="rect">
            <a:avLst/>
          </a:prstGeom>
          <a:noFill/>
        </p:spPr>
        <p:txBody>
          <a:bodyPr wrap="square" rtlCol="0">
            <a:spAutoFit/>
          </a:bodyPr>
          <a:lstStyle/>
          <a:p>
            <a:r>
              <a:rPr lang="en-US" sz="900" dirty="0">
                <a:hlinkClick r:id="rId4" tooltip="https://researchleap.com/measuring-societal-vulnerability-critical-infrastructure-failure-due-extreme-weather-events/"/>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8" name="Picture 7">
            <a:extLst>
              <a:ext uri="{FF2B5EF4-FFF2-40B4-BE49-F238E27FC236}">
                <a16:creationId xmlns:a16="http://schemas.microsoft.com/office/drawing/2014/main" id="{EABFC61D-EDB0-4AEA-A09D-21D30591883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9" name="TextBox 8">
            <a:extLst>
              <a:ext uri="{FF2B5EF4-FFF2-40B4-BE49-F238E27FC236}">
                <a16:creationId xmlns:a16="http://schemas.microsoft.com/office/drawing/2014/main" id="{6680CF5C-550D-4036-8BE2-395D58E20905}"/>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8" tooltip="https://creativecommons.org/licenses/by-nc/3.0/"/>
              </a:rPr>
              <a:t>CC BY-NC</a:t>
            </a:r>
            <a:endParaRPr lang="en-US" sz="900"/>
          </a:p>
        </p:txBody>
      </p:sp>
    </p:spTree>
    <p:extLst>
      <p:ext uri="{BB962C8B-B14F-4D97-AF65-F5344CB8AC3E}">
        <p14:creationId xmlns:p14="http://schemas.microsoft.com/office/powerpoint/2010/main" val="223976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993692" y="-178599"/>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Pollen Counts &amp; Allergies</a:t>
            </a:r>
          </a:p>
        </p:txBody>
      </p:sp>
      <p:sp>
        <p:nvSpPr>
          <p:cNvPr id="11" name="Title 1">
            <a:extLst>
              <a:ext uri="{FF2B5EF4-FFF2-40B4-BE49-F238E27FC236}">
                <a16:creationId xmlns:a16="http://schemas.microsoft.com/office/drawing/2014/main" id="{E7873068-05EA-46A7-9D34-E42EB613A385}"/>
              </a:ext>
            </a:extLst>
          </p:cNvPr>
          <p:cNvSpPr txBox="1">
            <a:spLocks/>
          </p:cNvSpPr>
          <p:nvPr/>
        </p:nvSpPr>
        <p:spPr>
          <a:xfrm>
            <a:off x="1664069" y="5258152"/>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latin typeface="Palatino Linotype" panose="02040502050505030304" pitchFamily="18" charset="0"/>
              </a:rPr>
              <a:t>TREE POLLEN:  </a:t>
            </a:r>
          </a:p>
          <a:p>
            <a:pPr marL="342900" indent="-342900" algn="l">
              <a:buFontTx/>
              <a:buChar char="-"/>
            </a:pPr>
            <a:r>
              <a:rPr lang="en-US" sz="2400" dirty="0">
                <a:solidFill>
                  <a:schemeClr val="bg1">
                    <a:lumMod val="50000"/>
                  </a:schemeClr>
                </a:solidFill>
                <a:latin typeface="Palatino Linotype" panose="02040502050505030304" pitchFamily="18" charset="0"/>
              </a:rPr>
              <a:t>90-1499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1500+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GRASS POLLEN:</a:t>
            </a:r>
          </a:p>
          <a:p>
            <a:pPr marL="342900" indent="-342900" algn="l">
              <a:buFontTx/>
              <a:buChar char="-"/>
            </a:pPr>
            <a:r>
              <a:rPr lang="en-US" sz="2400" dirty="0">
                <a:solidFill>
                  <a:schemeClr val="bg1">
                    <a:lumMod val="50000"/>
                  </a:schemeClr>
                </a:solidFill>
                <a:latin typeface="Palatino Linotype" panose="02040502050505030304" pitchFamily="18" charset="0"/>
              </a:rPr>
              <a:t>20-199/m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200+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WEED POLLEN: </a:t>
            </a:r>
          </a:p>
          <a:p>
            <a:pPr marL="342900" indent="-342900" algn="l">
              <a:buFontTx/>
              <a:buChar char="-"/>
            </a:pPr>
            <a:r>
              <a:rPr lang="en-US" sz="2400" dirty="0">
                <a:solidFill>
                  <a:schemeClr val="bg1">
                    <a:lumMod val="50000"/>
                  </a:schemeClr>
                </a:solidFill>
                <a:latin typeface="Palatino Linotype" panose="02040502050505030304" pitchFamily="18" charset="0"/>
              </a:rPr>
              <a:t>50-499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a:t>
            </a:r>
            <a:r>
              <a:rPr lang="en-US" sz="2400" baseline="300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15" name="Picture 14">
            <a:extLst>
              <a:ext uri="{FF2B5EF4-FFF2-40B4-BE49-F238E27FC236}">
                <a16:creationId xmlns:a16="http://schemas.microsoft.com/office/drawing/2014/main" id="{10C2D8C6-B474-4A1C-8184-1DFF0AEEA2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8011" y="1672385"/>
            <a:ext cx="3331679" cy="5206649"/>
          </a:xfrm>
          <a:prstGeom prst="rect">
            <a:avLst/>
          </a:prstGeom>
        </p:spPr>
      </p:pic>
      <p:sp>
        <p:nvSpPr>
          <p:cNvPr id="16" name="TextBox 15">
            <a:extLst>
              <a:ext uri="{FF2B5EF4-FFF2-40B4-BE49-F238E27FC236}">
                <a16:creationId xmlns:a16="http://schemas.microsoft.com/office/drawing/2014/main" id="{00675DD7-CAD1-44EE-A8D3-87524839CA91}"/>
              </a:ext>
            </a:extLst>
          </p:cNvPr>
          <p:cNvSpPr txBox="1"/>
          <p:nvPr/>
        </p:nvSpPr>
        <p:spPr>
          <a:xfrm>
            <a:off x="7807969" y="6809784"/>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pic>
        <p:nvPicPr>
          <p:cNvPr id="17" name="Picture 16">
            <a:extLst>
              <a:ext uri="{FF2B5EF4-FFF2-40B4-BE49-F238E27FC236}">
                <a16:creationId xmlns:a16="http://schemas.microsoft.com/office/drawing/2014/main" id="{B50CFA23-143E-4642-A16C-B62370BAEE4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18" name="TextBox 17">
            <a:extLst>
              <a:ext uri="{FF2B5EF4-FFF2-40B4-BE49-F238E27FC236}">
                <a16:creationId xmlns:a16="http://schemas.microsoft.com/office/drawing/2014/main" id="{6E500442-A7A2-472F-82F4-ADB3AAFF43CF}"/>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070543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idx="4294967295"/>
          </p:nvPr>
        </p:nvSpPr>
        <p:spPr>
          <a:xfrm>
            <a:off x="0" y="311150"/>
            <a:ext cx="9167813" cy="1646238"/>
          </a:xfrm>
        </p:spPr>
        <p:txBody>
          <a:bodyPr>
            <a:normAutofit/>
          </a:bodyPr>
          <a:lstStyle/>
          <a:p>
            <a:pPr algn="ctr"/>
            <a:r>
              <a:rPr lang="en-US" sz="4400" dirty="0">
                <a:solidFill>
                  <a:schemeClr val="accent5">
                    <a:lumMod val="60000"/>
                    <a:lumOff val="40000"/>
                  </a:schemeClr>
                </a:solidFill>
                <a:latin typeface="Palatino Linotype" panose="02040502050505030304" pitchFamily="18" charset="0"/>
              </a:rPr>
              <a:t>Weighted Pollen Counts</a:t>
            </a:r>
          </a:p>
        </p:txBody>
      </p:sp>
      <p:sp>
        <p:nvSpPr>
          <p:cNvPr id="13" name="Title 1">
            <a:extLst>
              <a:ext uri="{FF2B5EF4-FFF2-40B4-BE49-F238E27FC236}">
                <a16:creationId xmlns:a16="http://schemas.microsoft.com/office/drawing/2014/main" id="{70CF0292-C391-4FF8-8DB1-67C7636B036D}"/>
              </a:ext>
            </a:extLst>
          </p:cNvPr>
          <p:cNvSpPr txBox="1">
            <a:spLocks/>
          </p:cNvSpPr>
          <p:nvPr/>
        </p:nvSpPr>
        <p:spPr>
          <a:xfrm>
            <a:off x="988081" y="3117818"/>
            <a:ext cx="8907335"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Weighted using Different Severities of  Tree, Grass and Weed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t>
            </a:r>
            <a:r>
              <a:rPr lang="en-US" sz="2400" dirty="0">
                <a:solidFill>
                  <a:schemeClr val="accent4"/>
                </a:solidFill>
                <a:latin typeface="Palatino Linotype" panose="02040502050505030304" pitchFamily="18" charset="0"/>
              </a:rPr>
              <a:t>high</a:t>
            </a:r>
            <a:r>
              <a:rPr lang="en-US" sz="2400" dirty="0">
                <a:latin typeface="Palatino Linotype" panose="02040502050505030304" pitchFamily="18" charset="0"/>
              </a:rPr>
              <a:t>” pollen set at 100+ particles per m</a:t>
            </a:r>
            <a:r>
              <a:rPr lang="en-US" sz="2400" baseline="30000" dirty="0">
                <a:latin typeface="Palatino Linotype" panose="02040502050505030304" pitchFamily="18" charset="0"/>
              </a:rPr>
              <a:t>3 </a:t>
            </a:r>
            <a:r>
              <a:rPr lang="en-US" sz="2400" dirty="0">
                <a:latin typeface="Palatino Linotype" panose="02040502050505030304" pitchFamily="18" charset="0"/>
              </a:rPr>
              <a:t>per HHD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~50% of days ‘high’ pollen for Houston, TX</a:t>
            </a:r>
          </a:p>
        </p:txBody>
      </p:sp>
      <p:pic>
        <p:nvPicPr>
          <p:cNvPr id="5" name="Picture 4">
            <a:extLst>
              <a:ext uri="{FF2B5EF4-FFF2-40B4-BE49-F238E27FC236}">
                <a16:creationId xmlns:a16="http://schemas.microsoft.com/office/drawing/2014/main" id="{7162E8BB-166F-4A63-99EA-077006DAC6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14602" y="3593270"/>
            <a:ext cx="2846586" cy="2846586"/>
          </a:xfrm>
          <a:prstGeom prst="rect">
            <a:avLst/>
          </a:prstGeom>
        </p:spPr>
      </p:pic>
      <p:sp>
        <p:nvSpPr>
          <p:cNvPr id="6" name="TextBox 5">
            <a:extLst>
              <a:ext uri="{FF2B5EF4-FFF2-40B4-BE49-F238E27FC236}">
                <a16:creationId xmlns:a16="http://schemas.microsoft.com/office/drawing/2014/main" id="{5EBCDE2C-AF1F-46A6-BFB5-BC2F40C38C54}"/>
              </a:ext>
            </a:extLst>
          </p:cNvPr>
          <p:cNvSpPr txBox="1"/>
          <p:nvPr/>
        </p:nvSpPr>
        <p:spPr>
          <a:xfrm>
            <a:off x="1514103" y="7307289"/>
            <a:ext cx="1173573" cy="646331"/>
          </a:xfrm>
          <a:prstGeom prst="rect">
            <a:avLst/>
          </a:prstGeom>
          <a:noFill/>
        </p:spPr>
        <p:txBody>
          <a:bodyPr wrap="square" rtlCol="0">
            <a:spAutoFit/>
          </a:bodyPr>
          <a:lstStyle/>
          <a:p>
            <a:r>
              <a:rPr lang="en-US" sz="900">
                <a:hlinkClick r:id="rId4" tooltip="https://freepngimg.com/png/6894-bush-png-image"/>
              </a:rPr>
              <a:t>This Photo</a:t>
            </a:r>
            <a:r>
              <a:rPr lang="en-US" sz="900"/>
              <a:t> by Unknown Author is licensed under </a:t>
            </a:r>
            <a:r>
              <a:rPr lang="en-US" sz="900">
                <a:hlinkClick r:id="rId5" tooltip="https://creativecommons.org/licenses/by-nc/3.0/"/>
              </a:rPr>
              <a:t>CC BY-NC</a:t>
            </a:r>
            <a:endParaRPr lang="en-US" sz="900"/>
          </a:p>
        </p:txBody>
      </p:sp>
      <p:pic>
        <p:nvPicPr>
          <p:cNvPr id="8" name="Picture 7">
            <a:extLst>
              <a:ext uri="{FF2B5EF4-FFF2-40B4-BE49-F238E27FC236}">
                <a16:creationId xmlns:a16="http://schemas.microsoft.com/office/drawing/2014/main" id="{473DE704-5D91-4915-874A-E97F1FB50A4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90192"/>
            <a:ext cx="12192000" cy="1514773"/>
          </a:xfrm>
          <a:prstGeom prst="rect">
            <a:avLst/>
          </a:prstGeom>
        </p:spPr>
      </p:pic>
      <p:sp>
        <p:nvSpPr>
          <p:cNvPr id="9" name="TextBox 8">
            <a:extLst>
              <a:ext uri="{FF2B5EF4-FFF2-40B4-BE49-F238E27FC236}">
                <a16:creationId xmlns:a16="http://schemas.microsoft.com/office/drawing/2014/main" id="{640631FF-A3F5-409B-A2CF-102252C77AFF}"/>
              </a:ext>
            </a:extLst>
          </p:cNvPr>
          <p:cNvSpPr txBox="1"/>
          <p:nvPr/>
        </p:nvSpPr>
        <p:spPr>
          <a:xfrm>
            <a:off x="0" y="6904965"/>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0658891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696</TotalTime>
  <Words>2241</Words>
  <Application>Microsoft Office PowerPoint</Application>
  <PresentationFormat>Widescreen</PresentationFormat>
  <Paragraphs>167</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Helvetica Neue</vt:lpstr>
      <vt:lpstr>Palatino Linotype</vt:lpstr>
      <vt:lpstr>Trebuchet MS</vt:lpstr>
      <vt:lpstr>Wingdings 3</vt:lpstr>
      <vt:lpstr>Facet</vt:lpstr>
      <vt:lpstr>Houston, We Have an Allergy Problem</vt:lpstr>
      <vt:lpstr>Flat Iron Data Science Graduate www.github.com/nikennedy nrokennedy@gmail.com</vt:lpstr>
      <vt:lpstr>Agenda:</vt:lpstr>
      <vt:lpstr>Introduction:  Allergies &amp; Public Health After Covid-19</vt:lpstr>
      <vt:lpstr>Allergies:  A Business Problem</vt:lpstr>
      <vt:lpstr>The Data: Pollen</vt:lpstr>
      <vt:lpstr>The Data: Climate</vt:lpstr>
      <vt:lpstr>Pollen Counts &amp; Allergies</vt:lpstr>
      <vt:lpstr>Weighted Pollen Counts</vt:lpstr>
      <vt:lpstr>Exploratory Findings</vt:lpstr>
      <vt:lpstr>PowerPoint Presentation</vt:lpstr>
      <vt:lpstr>Classification Modeling: The Seasonality Problem</vt:lpstr>
      <vt:lpstr>Classification Modeling</vt:lpstr>
      <vt:lpstr>Time-Series Modeling</vt:lpstr>
      <vt:lpstr>Results</vt:lpstr>
      <vt:lpstr>Results: Best Predictions =&gt; Last Year’s Data</vt:lpstr>
      <vt:lpstr>Proposal for Next Steps: Species-Specific Diagnostic Tool </vt:lpstr>
      <vt:lpstr>Further Considerations </vt:lpstr>
      <vt:lpstr>Conclusion </vt:lpstr>
      <vt:lpstr>Thanks! Questions and Comments </vt:lpstr>
      <vt:lpstr>Additional References </vt:lpstr>
      <vt:lpstr>Appendix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Houston, We Have an Allergy Problem</dc:title>
  <dc:creator>Nick</dc:creator>
  <cp:lastModifiedBy>Nick</cp:lastModifiedBy>
  <cp:revision>17</cp:revision>
  <cp:lastPrinted>2022-05-13T14:19:20Z</cp:lastPrinted>
  <dcterms:created xsi:type="dcterms:W3CDTF">2022-05-12T22:04:17Z</dcterms:created>
  <dcterms:modified xsi:type="dcterms:W3CDTF">2022-05-13T15:51:16Z</dcterms:modified>
</cp:coreProperties>
</file>